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3" r:id="rId2"/>
    <p:sldId id="360" r:id="rId3"/>
    <p:sldId id="356" r:id="rId4"/>
    <p:sldId id="346" r:id="rId5"/>
    <p:sldId id="362" r:id="rId6"/>
    <p:sldId id="322" r:id="rId7"/>
    <p:sldId id="354" r:id="rId8"/>
    <p:sldId id="331" r:id="rId9"/>
    <p:sldId id="353" r:id="rId10"/>
    <p:sldId id="326" r:id="rId11"/>
  </p:sldIdLst>
  <p:sldSz cx="9144000" cy="6858000" type="screen4x3"/>
  <p:notesSz cx="6669088" cy="9926638"/>
  <p:embeddedFontLst>
    <p:embeddedFont>
      <p:font typeface="Angsana New" pitchFamily="18" charset="-34"/>
      <p:regular r:id="rId14"/>
      <p:bold r:id="rId15"/>
      <p:italic r:id="rId16"/>
      <p:boldItalic r:id="rId17"/>
    </p:embeddedFont>
    <p:embeddedFont>
      <p:font typeface="TH SarabunPSK" pitchFamily="34" charset="-34"/>
      <p:regular r:id="rId18"/>
      <p:bold r:id="rId19"/>
      <p:italic r:id="rId20"/>
      <p:boldItalic r:id="rId21"/>
    </p:embeddedFont>
    <p:embeddedFont>
      <p:font typeface="Cordia New" pitchFamily="34" charset="-34"/>
      <p:regular r:id="rId22"/>
      <p:bold r:id="rId23"/>
      <p:italic r:id="rId24"/>
      <p:boldItalic r:id="rId25"/>
    </p:embeddedFont>
    <p:embeddedFont>
      <p:font typeface="TH SarabunPSK๙" pitchFamily="34" charset="-34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CordiaUPC" pitchFamily="34" charset="-34"/>
      <p:regular r:id="rId34"/>
      <p:bold r:id="rId35"/>
      <p:italic r:id="rId36"/>
      <p:boldItalic r:id="rId37"/>
    </p:embeddedFont>
  </p:embeddedFont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32B8D"/>
    <a:srgbClr val="FF00FF"/>
    <a:srgbClr val="996633"/>
    <a:srgbClr val="FF66FF"/>
    <a:srgbClr val="765B97"/>
    <a:srgbClr val="FFCC00"/>
    <a:srgbClr val="800000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35" autoAdjust="0"/>
    <p:restoredTop sz="89988" autoAdjust="0"/>
  </p:normalViewPr>
  <p:slideViewPr>
    <p:cSldViewPr>
      <p:cViewPr>
        <p:scale>
          <a:sx n="100" d="100"/>
          <a:sy n="100" d="100"/>
        </p:scale>
        <p:origin x="1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021904972158855E-2"/>
          <c:y val="0.19798898859341649"/>
          <c:w val="0.98286604361370722"/>
          <c:h val="0.606242081736293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ภูมิภาค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3456717443029906E-3"/>
                  <c:y val="-7.9972783316553452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4579439252336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457943925233933E-3"/>
                  <c:y val="-2.7450117516762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34579439252336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2305295950155761E-3"/>
                  <c:y val="2.7450117516762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7881619937695276E-3"/>
                  <c:y val="-1.0980047006705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3456717443029906E-3"/>
                  <c:y val="-3.2940141020115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903426791277258E-2"/>
                  <c:y val="-8.2102555370282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3457943925233638E-3"/>
                  <c:y val="-2.1960056074426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7.7881619937694704E-3"/>
                  <c:y val="-4.9691622784894174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2305295950155761E-3"/>
                  <c:y val="-2.7201879714144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2509-2551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  <c:pt idx="5">
                  <c:v>2556</c:v>
                </c:pt>
                <c:pt idx="6">
                  <c:v>2557</c:v>
                </c:pt>
                <c:pt idx="7">
                  <c:v>2558</c:v>
                </c:pt>
                <c:pt idx="8">
                  <c:v>2559</c:v>
                </c:pt>
                <c:pt idx="9">
                  <c:v>2560</c:v>
                </c:pt>
                <c:pt idx="10">
                  <c:v>31/05/61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332</c:v>
                </c:pt>
                <c:pt idx="1">
                  <c:v>371</c:v>
                </c:pt>
                <c:pt idx="2">
                  <c:v>520</c:v>
                </c:pt>
                <c:pt idx="3">
                  <c:v>973</c:v>
                </c:pt>
                <c:pt idx="4">
                  <c:v>1405</c:v>
                </c:pt>
                <c:pt idx="5">
                  <c:v>2029</c:v>
                </c:pt>
                <c:pt idx="6">
                  <c:v>2132</c:v>
                </c:pt>
                <c:pt idx="7">
                  <c:v>2137</c:v>
                </c:pt>
                <c:pt idx="8">
                  <c:v>1851</c:v>
                </c:pt>
                <c:pt idx="9">
                  <c:v>1871</c:v>
                </c:pt>
                <c:pt idx="10">
                  <c:v>1883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กทม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728971962616819E-3"/>
                  <c:y val="5.6497175141242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305295950155761E-3"/>
                  <c:y val="1.4124293785310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879166973287214E-3"/>
                  <c:y val="1.4124293785310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34579439252336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7881619937694704E-3"/>
                  <c:y val="5.4900235033525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6727745480413078E-3"/>
                  <c:y val="5.4900235033525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3457943925233638E-3"/>
                  <c:y val="5.4900235033525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2305295950155761E-3"/>
                  <c:y val="-2.7450117516762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2305295950155761E-3"/>
                  <c:y val="-2.7450117516763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2305295950155761E-3"/>
                  <c:y val="-5.4900235033525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903426791277258E-2"/>
                  <c:y val="2.7201879714144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2509-2551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  <c:pt idx="5">
                  <c:v>2556</c:v>
                </c:pt>
                <c:pt idx="6">
                  <c:v>2557</c:v>
                </c:pt>
                <c:pt idx="7">
                  <c:v>2558</c:v>
                </c:pt>
                <c:pt idx="8">
                  <c:v>2559</c:v>
                </c:pt>
                <c:pt idx="9">
                  <c:v>2560</c:v>
                </c:pt>
                <c:pt idx="10">
                  <c:v>31/05/61</c:v>
                </c:pt>
              </c:strCache>
            </c:strRef>
          </c:cat>
          <c:val>
            <c:numRef>
              <c:f>Sheet1!$C$2:$C$12</c:f>
              <c:numCache>
                <c:formatCode>0</c:formatCode>
                <c:ptCount val="11"/>
                <c:pt idx="0">
                  <c:v>353</c:v>
                </c:pt>
                <c:pt idx="1">
                  <c:v>369</c:v>
                </c:pt>
                <c:pt idx="2">
                  <c:v>454</c:v>
                </c:pt>
                <c:pt idx="3">
                  <c:v>569</c:v>
                </c:pt>
                <c:pt idx="4">
                  <c:v>616</c:v>
                </c:pt>
                <c:pt idx="5">
                  <c:v>942</c:v>
                </c:pt>
                <c:pt idx="6">
                  <c:v>959</c:v>
                </c:pt>
                <c:pt idx="7">
                  <c:v>948</c:v>
                </c:pt>
                <c:pt idx="8">
                  <c:v>941</c:v>
                </c:pt>
                <c:pt idx="9">
                  <c:v>951</c:v>
                </c:pt>
                <c:pt idx="10">
                  <c:v>964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24848384"/>
        <c:axId val="124874752"/>
        <c:axId val="0"/>
      </c:bar3DChart>
      <c:catAx>
        <c:axId val="12484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>
                <a:latin typeface="+mj-lt"/>
              </a:defRPr>
            </a:pPr>
            <a:endParaRPr lang="th-TH"/>
          </a:p>
        </c:txPr>
        <c:crossAx val="124874752"/>
        <c:crosses val="autoZero"/>
        <c:auto val="1"/>
        <c:lblAlgn val="ctr"/>
        <c:lblOffset val="100"/>
        <c:noMultiLvlLbl val="0"/>
      </c:catAx>
      <c:valAx>
        <c:axId val="124874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4848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2084578212770135"/>
          <c:y val="2.7201879714144656E-3"/>
          <c:w val="0.18634581892216745"/>
          <c:h val="7.618834152441958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CC99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FF66FF"/>
              </a:solidFill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Sheet1!$A$2:$A$7</c:f>
              <c:strCache>
                <c:ptCount val="6"/>
                <c:pt idx="0">
                  <c:v>กทม</c:v>
                </c:pt>
                <c:pt idx="1">
                  <c:v>ใต้</c:v>
                </c:pt>
                <c:pt idx="2">
                  <c:v>ตะวันออก</c:v>
                </c:pt>
                <c:pt idx="3">
                  <c:v>ตะวันออกเฉียงเหนือ</c:v>
                </c:pt>
                <c:pt idx="4">
                  <c:v>เหนือ</c:v>
                </c:pt>
                <c:pt idx="5">
                  <c:v>กลาง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962</c:v>
                </c:pt>
                <c:pt idx="1">
                  <c:v>77</c:v>
                </c:pt>
                <c:pt idx="2">
                  <c:v>88</c:v>
                </c:pt>
                <c:pt idx="3">
                  <c:v>292</c:v>
                </c:pt>
                <c:pt idx="4">
                  <c:v>179</c:v>
                </c:pt>
                <c:pt idx="5">
                  <c:v>1247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797385620915037E-2"/>
          <c:y val="0.14778325123152711"/>
          <c:w val="0.78921568627450978"/>
          <c:h val="0.7758620689655172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0"/>
          <c:dPt>
            <c:idx val="2"/>
            <c:bubble3D val="0"/>
            <c:explosion val="2"/>
          </c:dPt>
          <c:cat>
            <c:strRef>
              <c:f>Sheet1!$A$2:$A$5</c:f>
              <c:strCache>
                <c:ptCount val="4"/>
                <c:pt idx="0">
                  <c:v>สภาหอการค้าแห่งประเทศไทย</c:v>
                </c:pt>
                <c:pt idx="1">
                  <c:v>หอการค้าจังหวัด</c:v>
                </c:pt>
                <c:pt idx="2">
                  <c:v>หอการค้าไทย(หอการค้าประจำกรุงเทพ)</c:v>
                </c:pt>
                <c:pt idx="3">
                  <c:v>หอการค้าต่างประเทศ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76</c:v>
                </c:pt>
                <c:pt idx="2">
                  <c:v>1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0.75737</cdr:x>
      <cdr:y>0.21914</cdr:y>
    </cdr:from>
    <cdr:to>
      <cdr:x>0.84242</cdr:x>
      <cdr:y>0.23791</cdr:y>
    </cdr:to>
    <cdr:cxnSp macro="">
      <cdr:nvCxnSpPr>
        <cdr:cNvPr id="2" name="Straight Connector 49"/>
        <cdr:cNvCxnSpPr/>
      </cdr:nvCxnSpPr>
      <cdr:spPr>
        <a:xfrm xmlns:a="http://schemas.openxmlformats.org/drawingml/2006/main" flipV="1">
          <a:off x="6175161" y="1023129"/>
          <a:ext cx="693411" cy="8764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2"/>
          </a:solidFill>
          <a:headEnd type="diamond" w="med" len="med"/>
          <a:tailEnd type="diamond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0.81286</cdr:x>
      <cdr:y>0.12031</cdr:y>
    </cdr:from>
    <cdr:to>
      <cdr:x>0.87481</cdr:x>
      <cdr:y>0.206</cdr:y>
    </cdr:to>
    <cdr:sp macro="" textlink="">
      <cdr:nvSpPr>
        <cdr:cNvPr id="5" name="Text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27562" y="561706"/>
          <a:ext cx="505094" cy="400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rgbClr val="C00000"/>
              </a:solidFill>
              <a:latin typeface="CordiaUPC" pitchFamily="34" charset="-34"/>
              <a:cs typeface="CordiaUPC" pitchFamily="34" charset="-34"/>
            </a:rPr>
            <a:t>1</a:t>
          </a:r>
          <a:r>
            <a:rPr lang="en-US" sz="2000" b="1" dirty="0" smtClean="0">
              <a:solidFill>
                <a:srgbClr val="C00000"/>
              </a:solidFill>
              <a:latin typeface="CordiaUPC" pitchFamily="34" charset="-34"/>
              <a:cs typeface="CordiaUPC" pitchFamily="34" charset="-34"/>
            </a:rPr>
            <a:t>%</a:t>
          </a:r>
          <a:endParaRPr lang="th-TH" sz="2000" b="1" dirty="0">
            <a:solidFill>
              <a:srgbClr val="C00000"/>
            </a:solidFill>
            <a:latin typeface="CordiaUPC" pitchFamily="34" charset="-34"/>
            <a:cs typeface="CordiaUPC" pitchFamily="34" charset="-34"/>
          </a:endParaRPr>
        </a:p>
      </cdr:txBody>
    </cdr:sp>
  </cdr:relSizeAnchor>
  <cdr:relSizeAnchor xmlns:cdr="http://schemas.openxmlformats.org/drawingml/2006/chartDrawing">
    <cdr:from>
      <cdr:x>0.84242</cdr:x>
      <cdr:y>0.21914</cdr:y>
    </cdr:from>
    <cdr:to>
      <cdr:x>0.91566</cdr:x>
      <cdr:y>0.21914</cdr:y>
    </cdr:to>
    <cdr:cxnSp macro="">
      <cdr:nvCxnSpPr>
        <cdr:cNvPr id="8" name="Straight Connector 49"/>
        <cdr:cNvCxnSpPr/>
      </cdr:nvCxnSpPr>
      <cdr:spPr>
        <a:xfrm xmlns:a="http://schemas.openxmlformats.org/drawingml/2006/main">
          <a:off x="6868587" y="1023121"/>
          <a:ext cx="597175" cy="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2"/>
          </a:solidFill>
          <a:headEnd type="diamond" w="med" len="med"/>
          <a:tailEnd type="diamond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0.89697</cdr:x>
      <cdr:y>0.1452</cdr:y>
    </cdr:from>
    <cdr:to>
      <cdr:x>0.95996</cdr:x>
      <cdr:y>0.23419</cdr:y>
    </cdr:to>
    <cdr:sp macro="" textlink="">
      <cdr:nvSpPr>
        <cdr:cNvPr id="11" name="Text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13362" y="677893"/>
          <a:ext cx="513583" cy="4154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rgbClr val="C00000"/>
              </a:solidFill>
              <a:latin typeface="CordiaUPC" pitchFamily="34" charset="-34"/>
              <a:cs typeface="CordiaUPC" pitchFamily="34" charset="-34"/>
            </a:rPr>
            <a:t>1</a:t>
          </a:r>
          <a:r>
            <a:rPr lang="en-US" sz="2000" b="1" dirty="0" smtClean="0">
              <a:solidFill>
                <a:srgbClr val="C00000"/>
              </a:solidFill>
              <a:latin typeface="CordiaUPC" pitchFamily="34" charset="-34"/>
              <a:cs typeface="CordiaUPC" pitchFamily="34" charset="-34"/>
            </a:rPr>
            <a:t>%</a:t>
          </a:r>
          <a:endParaRPr lang="th-TH" sz="2000" b="1" dirty="0">
            <a:solidFill>
              <a:srgbClr val="C00000"/>
            </a:solidFill>
            <a:latin typeface="CordiaUPC" pitchFamily="34" charset="-34"/>
            <a:cs typeface="CordiaUPC" pitchFamily="34" charset="-3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0.50526</cdr:x>
      <cdr:y>0.04615</cdr:y>
    </cdr:from>
    <cdr:to>
      <cdr:x>0.7068</cdr:x>
      <cdr:y>0.12308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57600" y="228600"/>
          <a:ext cx="1458912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0.68081</cdr:x>
      <cdr:y>0.21474</cdr:y>
    </cdr:from>
    <cdr:to>
      <cdr:x>0.85417</cdr:x>
      <cdr:y>0.3532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28384" y="1063607"/>
          <a:ext cx="1254928" cy="685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33.8%</a:t>
          </a:r>
          <a:endParaRPr lang="th-TH" sz="32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0.13684</cdr:x>
      <cdr:y>0.29071</cdr:y>
    </cdr:from>
    <cdr:to>
      <cdr:x>0.32632</cdr:x>
      <cdr:y>0.42918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90584" y="1439887"/>
          <a:ext cx="1371615" cy="685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43.8%</a:t>
          </a:r>
          <a:endParaRPr lang="th-TH" sz="32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0.35301</cdr:x>
      <cdr:y>0.62622</cdr:y>
    </cdr:from>
    <cdr:to>
      <cdr:x>0.50526</cdr:x>
      <cdr:y>0.76467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55439" y="3101668"/>
          <a:ext cx="1102161" cy="685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6.3%</a:t>
          </a:r>
          <a:endParaRPr lang="th-TH" sz="32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0.57883</cdr:x>
      <cdr:y>0.61914</cdr:y>
    </cdr:from>
    <cdr:to>
      <cdr:x>0.74364</cdr:x>
      <cdr:y>0.7576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90150" y="3066600"/>
          <a:ext cx="1193062" cy="685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10.3%</a:t>
          </a:r>
          <a:endParaRPr lang="th-TH" sz="32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0.7885</cdr:x>
      <cdr:y>0.61914</cdr:y>
    </cdr:from>
    <cdr:to>
      <cdr:x>0.91328</cdr:x>
      <cdr:y>0.7576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707926" y="3066611"/>
          <a:ext cx="903282" cy="685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3.1%</a:t>
          </a:r>
          <a:endParaRPr lang="th-TH" sz="32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0.80532</cdr:x>
      <cdr:y>0.4847</cdr:y>
    </cdr:from>
    <cdr:to>
      <cdr:x>0.9767</cdr:x>
      <cdr:y>0.66154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829702" y="2400711"/>
          <a:ext cx="1240620" cy="8758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2.7%</a:t>
          </a:r>
          <a:endParaRPr lang="th-TH" sz="32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0.84649</cdr:x>
      <cdr:y>0.74259</cdr:y>
    </cdr:from>
    <cdr:to>
      <cdr:x>0.92017</cdr:x>
      <cdr:y>0.85741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6127764" y="3678048"/>
          <a:ext cx="533369" cy="568703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11"/>
            <a:ext cx="2890228" cy="497317"/>
          </a:xfrm>
          <a:prstGeom prst="rect">
            <a:avLst/>
          </a:prstGeom>
        </p:spPr>
        <p:txBody>
          <a:bodyPr vert="horz" lIns="92490" tIns="46246" rIns="92490" bIns="46246" rtlCol="0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413" y="11"/>
            <a:ext cx="2890228" cy="497317"/>
          </a:xfrm>
          <a:prstGeom prst="rect">
            <a:avLst/>
          </a:prstGeom>
        </p:spPr>
        <p:txBody>
          <a:bodyPr vert="horz" lIns="92490" tIns="46246" rIns="92490" bIns="46246" rtlCol="0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45341B-24B5-4DE5-A370-C7BDC2F2C03B}" type="datetimeFigureOut">
              <a:rPr lang="th-TH"/>
              <a:pPr>
                <a:defRPr/>
              </a:pPr>
              <a:t>06/06/61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9427692"/>
            <a:ext cx="2890228" cy="497317"/>
          </a:xfrm>
          <a:prstGeom prst="rect">
            <a:avLst/>
          </a:prstGeom>
        </p:spPr>
        <p:txBody>
          <a:bodyPr vert="horz" lIns="92490" tIns="46246" rIns="92490" bIns="46246" rtlCol="0" anchor="b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413" y="9427692"/>
            <a:ext cx="2890228" cy="497317"/>
          </a:xfrm>
          <a:prstGeom prst="rect">
            <a:avLst/>
          </a:prstGeom>
        </p:spPr>
        <p:txBody>
          <a:bodyPr vert="horz" lIns="92490" tIns="46246" rIns="92490" bIns="46246" rtlCol="0" anchor="b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BA1807-BE6A-47C4-87F1-753A2FED501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0627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7" y="11"/>
            <a:ext cx="2890228" cy="497317"/>
          </a:xfrm>
          <a:prstGeom prst="rect">
            <a:avLst/>
          </a:prstGeom>
        </p:spPr>
        <p:txBody>
          <a:bodyPr vert="horz" lIns="92758" tIns="46376" rIns="92758" bIns="463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777413" y="11"/>
            <a:ext cx="2890228" cy="497317"/>
          </a:xfrm>
          <a:prstGeom prst="rect">
            <a:avLst/>
          </a:prstGeom>
        </p:spPr>
        <p:txBody>
          <a:bodyPr vert="horz" lIns="92758" tIns="46376" rIns="92758" bIns="463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FC224ACB-E343-4C7A-A19E-B16580C34350}" type="datetimeFigureOut">
              <a:rPr lang="th-TH"/>
              <a:pPr>
                <a:defRPr/>
              </a:pPr>
              <a:t>06/06/61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7762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8" tIns="46376" rIns="92758" bIns="46376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67208" y="4715490"/>
            <a:ext cx="5334691" cy="4466003"/>
          </a:xfrm>
          <a:prstGeom prst="rect">
            <a:avLst/>
          </a:prstGeom>
        </p:spPr>
        <p:txBody>
          <a:bodyPr vert="horz" lIns="92758" tIns="46376" rIns="92758" bIns="46376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7" y="9427692"/>
            <a:ext cx="2890228" cy="497317"/>
          </a:xfrm>
          <a:prstGeom prst="rect">
            <a:avLst/>
          </a:prstGeom>
        </p:spPr>
        <p:txBody>
          <a:bodyPr vert="horz" lIns="92758" tIns="46376" rIns="92758" bIns="463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777413" y="9427692"/>
            <a:ext cx="2890228" cy="497317"/>
          </a:xfrm>
          <a:prstGeom prst="rect">
            <a:avLst/>
          </a:prstGeom>
        </p:spPr>
        <p:txBody>
          <a:bodyPr vert="horz" lIns="92758" tIns="46376" rIns="92758" bIns="463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33AE47D5-28C8-41A2-9CB9-13807E164A6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6900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700" dirty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E47D5-28C8-41A2-9CB9-13807E164A68}" type="slidenum">
              <a:rPr lang="th-TH" smtClean="0"/>
              <a:pPr>
                <a:defRPr/>
              </a:pPr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12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Cord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5A6A05-F7BF-4CD0-8E0E-7E45A12CC163}" type="slidenum">
              <a:rPr lang="th-TH" smtClean="0"/>
              <a:pPr>
                <a:defRPr/>
              </a:pPr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Cord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9B413D-8C91-426D-B07B-7191869FD53C}" type="slidenum">
              <a:rPr lang="th-TH" smtClean="0"/>
              <a:pPr>
                <a:defRPr/>
              </a:pPr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Cord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9B413D-8C91-426D-B07B-7191869FD53C}" type="slidenum">
              <a:rPr lang="th-TH" smtClean="0"/>
              <a:pPr>
                <a:defRPr/>
              </a:pPr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E47D5-28C8-41A2-9CB9-13807E164A68}" type="slidenum">
              <a:rPr lang="th-TH" smtClean="0"/>
              <a:pPr>
                <a:defRPr/>
              </a:pPr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154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0014DD-B9EB-47FB-9E96-6A1D74955C66}" type="slidenum">
              <a:rPr lang="th-TH" smtClean="0"/>
              <a:pPr>
                <a:defRPr/>
              </a:pPr>
              <a:t>10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E065E-D7E9-4117-AE7D-5AD0B683C629}" type="datetime1">
              <a:rPr lang="th-TH"/>
              <a:pPr>
                <a:defRPr/>
              </a:pPr>
              <a:t>06/06/61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123B-4885-4B44-97F0-9969606EAF0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76AF-43A4-4303-A344-D5E30C7A6D9A}" type="datetime1">
              <a:rPr lang="th-TH"/>
              <a:pPr>
                <a:defRPr/>
              </a:pPr>
              <a:t>06/06/61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B9420-DCEE-4C46-9C9A-6AD8D9628D1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AA2BC-55AC-4D5D-AF28-3F6C16389D3A}" type="datetime1">
              <a:rPr lang="th-TH"/>
              <a:pPr>
                <a:defRPr/>
              </a:pPr>
              <a:t>06/06/61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2E42-BE7A-4DA7-BEDD-4DFF7A8F39C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B7A5-7E91-4D20-BC3D-A921CDC95C5F}" type="datetime1">
              <a:rPr lang="th-TH"/>
              <a:pPr>
                <a:defRPr/>
              </a:pPr>
              <a:t>06/06/61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7694E-8893-4CCF-BE56-32C1DE87352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CCBF-364A-4B85-9618-3D7064D95CA0}" type="datetime1">
              <a:rPr lang="th-TH"/>
              <a:pPr>
                <a:defRPr/>
              </a:pPr>
              <a:t>06/06/61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75630-521A-4EAA-A05A-F6610A365D3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CDF6-46ED-4549-AB90-541C23091602}" type="datetime1">
              <a:rPr lang="th-TH"/>
              <a:pPr>
                <a:defRPr/>
              </a:pPr>
              <a:t>06/06/61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4B5B7-F2AF-49A5-B27F-1A3ED5C6792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586FD-0506-439A-B93B-70F26D7A443A}" type="datetime1">
              <a:rPr lang="th-TH"/>
              <a:pPr>
                <a:defRPr/>
              </a:pPr>
              <a:t>06/06/61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540E-ADC7-4DF4-941A-7D7824E4A8C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A75C-04AC-4319-9DB2-87F5CAF1FC5D}" type="datetime1">
              <a:rPr lang="th-TH"/>
              <a:pPr>
                <a:defRPr/>
              </a:pPr>
              <a:t>06/06/61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31738-2B74-4900-907C-910DDAAD990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18CBF-9B6B-4E9A-9895-85A244BBB72C}" type="datetime1">
              <a:rPr lang="th-TH"/>
              <a:pPr>
                <a:defRPr/>
              </a:pPr>
              <a:t>06/06/61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B0378-0AA9-49D2-80A0-D9EC7A441F6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CD0B7-ECF9-49F2-ABFC-1FD4C4891139}" type="datetime1">
              <a:rPr lang="th-TH"/>
              <a:pPr>
                <a:defRPr/>
              </a:pPr>
              <a:t>06/06/61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BD6CC-055A-428D-ACB7-3E601E14C38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48373-AF01-4BAF-AC5C-D11F202D861F}" type="datetime1">
              <a:rPr lang="th-TH"/>
              <a:pPr>
                <a:defRPr/>
              </a:pPr>
              <a:t>06/06/61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D8DC9-0317-4F02-93E0-B33EA6BF234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7171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93B3E2-4787-4A78-BEF0-BD802C433D70}" type="datetime1">
              <a:rPr lang="th-TH"/>
              <a:pPr>
                <a:defRPr/>
              </a:pPr>
              <a:t>06/06/61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872F53-FDDB-4F65-999C-72FA7C86D63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www.marketingoops.com/wp-content/uploads/2012/09/image005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marketingoops.com/wp-content/uploads/2012/09/image005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.jpeg"/><Relationship Id="rId4" Type="http://schemas.openxmlformats.org/officeDocument/2006/relationships/hyperlink" Target="http://www.marketingoops.com/wp-content/uploads/2012/09/image005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2.jpeg"/><Relationship Id="rId4" Type="http://schemas.openxmlformats.org/officeDocument/2006/relationships/hyperlink" Target="http://www.marketingoops.com/wp-content/uploads/2012/09/image005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marketingoops.com/wp-content/uploads/2012/09/image005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________Microsoft_Excel_97-20031.xls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www.marketingoops.com/wp-content/uploads/2012/09/image005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ingoops.com/wp-content/uploads/2012/09/image005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2.jpeg"/><Relationship Id="rId4" Type="http://schemas.openxmlformats.org/officeDocument/2006/relationships/hyperlink" Target="http://www.marketingoops.com/wp-content/uploads/2012/09/image005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marketingoops.com/wp-content/uploads/2012/09/image005.jpg" TargetMode="External"/><Relationship Id="rId5" Type="http://schemas.openxmlformats.org/officeDocument/2006/relationships/image" Target="../media/image5.emf"/><Relationship Id="rId4" Type="http://schemas.openxmlformats.org/officeDocument/2006/relationships/oleObject" Target="../embeddings/________Microsoft_Excel_97-2003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ingoops.com/wp-content/uploads/2012/09/image005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-57409"/>
            <a:ext cx="9178925" cy="691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057400" y="1219200"/>
            <a:ext cx="6629400" cy="646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1800" b="1" dirty="0">
                <a:latin typeface="CordiaUPC" pitchFamily="34" charset="-34"/>
                <a:cs typeface="CordiaUPC" pitchFamily="34" charset="-34"/>
              </a:rPr>
              <a:t>“สมาคมการค้า” </a:t>
            </a:r>
            <a:r>
              <a:rPr lang="th-TH" sz="1800" dirty="0">
                <a:latin typeface="CordiaUPC" pitchFamily="34" charset="-34"/>
                <a:cs typeface="CordiaUPC" pitchFamily="34" charset="-34"/>
              </a:rPr>
              <a:t>หมายถึง สถาบันภาคเอกชนที่ผู้ประกอบธุรกิจรวมตัวกันจัดตั้งขึ้น เพื่อทำการส่งเสริม  การประกอบธุรกิจนั้นๆ อันมิใช่เป็นการหาผลกำไรหรือรายได้แบ่งปันกัน</a:t>
            </a:r>
            <a:r>
              <a:rPr lang="en-US" sz="1800" b="1" dirty="0">
                <a:latin typeface="CordiaUPC" pitchFamily="34" charset="-34"/>
                <a:cs typeface="CordiaUPC" pitchFamily="34" charset="-34"/>
              </a:rPr>
              <a:t> 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609600" y="1219200"/>
            <a:ext cx="1295400" cy="685800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2000" b="1" dirty="0">
                <a:latin typeface="CordiaUPC" pitchFamily="34" charset="-34"/>
                <a:cs typeface="CordiaUPC" pitchFamily="34" charset="-34"/>
              </a:rPr>
              <a:t>ความหมาย</a:t>
            </a:r>
            <a:endParaRPr lang="en-US" sz="20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09600" y="2306638"/>
            <a:ext cx="1295400" cy="685800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2000" b="1" dirty="0">
                <a:latin typeface="CordiaUPC" pitchFamily="34" charset="-34"/>
                <a:cs typeface="CordiaUPC" pitchFamily="34" charset="-34"/>
              </a:rPr>
              <a:t>การจัดตั้ง</a:t>
            </a:r>
            <a:endParaRPr lang="en-US" sz="20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152650" y="2187575"/>
            <a:ext cx="6629400" cy="923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1800" dirty="0">
                <a:latin typeface="CordiaUPC" pitchFamily="34" charset="-34"/>
                <a:cs typeface="CordiaUPC" pitchFamily="34" charset="-34"/>
              </a:rPr>
              <a:t>สมาคมการค้า มีสถานะเป็น</a:t>
            </a:r>
            <a:r>
              <a:rPr lang="th-TH" sz="1800" b="1" dirty="0">
                <a:latin typeface="CordiaUPC" pitchFamily="34" charset="-34"/>
                <a:cs typeface="CordiaUPC" pitchFamily="34" charset="-34"/>
              </a:rPr>
              <a:t> “นิติบุคคล” </a:t>
            </a:r>
            <a:r>
              <a:rPr lang="th-TH" sz="1800" dirty="0">
                <a:latin typeface="CordiaUPC" pitchFamily="34" charset="-34"/>
                <a:cs typeface="CordiaUPC" pitchFamily="34" charset="-34"/>
              </a:rPr>
              <a:t>ตาม</a:t>
            </a:r>
            <a:r>
              <a:rPr lang="th-TH" sz="1800" b="1" dirty="0">
                <a:latin typeface="CordiaUPC" pitchFamily="34" charset="-34"/>
                <a:cs typeface="CordiaUPC" pitchFamily="34" charset="-34"/>
              </a:rPr>
              <a:t> “พระราชบัญญัติสมาคมการค้า พ.ศ. </a:t>
            </a:r>
            <a:r>
              <a:rPr lang="en-US" sz="1800" b="1" dirty="0">
                <a:latin typeface="CordiaUPC" pitchFamily="34" charset="-34"/>
                <a:cs typeface="CordiaUPC" pitchFamily="34" charset="-34"/>
              </a:rPr>
              <a:t>2509</a:t>
            </a:r>
            <a:r>
              <a:rPr lang="th-TH" sz="1800" b="1" dirty="0">
                <a:latin typeface="CordiaUPC" pitchFamily="34" charset="-34"/>
                <a:cs typeface="CordiaUPC" pitchFamily="34" charset="-34"/>
              </a:rPr>
              <a:t>”           </a:t>
            </a:r>
            <a:r>
              <a:rPr lang="th-TH" sz="1800" dirty="0">
                <a:latin typeface="CordiaUPC" pitchFamily="34" charset="-34"/>
                <a:cs typeface="CordiaUPC" pitchFamily="34" charset="-34"/>
              </a:rPr>
              <a:t>โดยผู้เริ่มก่อการจัดตั้ง ซึ่งเป็นบุคคลธรรมดาและเป็นผู้ประกอบธุรกิจไม่น้อยกว่า </a:t>
            </a:r>
            <a:r>
              <a:rPr lang="th-TH" sz="1800" b="1" dirty="0">
                <a:latin typeface="CordiaUPC" pitchFamily="34" charset="-34"/>
                <a:cs typeface="CordiaUPC" pitchFamily="34" charset="-34"/>
              </a:rPr>
              <a:t>3 </a:t>
            </a:r>
            <a:r>
              <a:rPr lang="th-TH" sz="1800" dirty="0">
                <a:latin typeface="CordiaUPC" pitchFamily="34" charset="-34"/>
                <a:cs typeface="CordiaUPC" pitchFamily="34" charset="-34"/>
              </a:rPr>
              <a:t>คน                            ยื่นคำขออนุญาตจัดตั้งต่อนายทะเบียนสมาคมการค้า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609600" y="3684588"/>
            <a:ext cx="1295400" cy="685800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2000" b="1" dirty="0">
                <a:latin typeface="CordiaUPC" pitchFamily="34" charset="-34"/>
                <a:cs typeface="CordiaUPC" pitchFamily="34" charset="-34"/>
              </a:rPr>
              <a:t>บทบาท</a:t>
            </a:r>
          </a:p>
          <a:p>
            <a:pPr algn="ctr">
              <a:defRPr/>
            </a:pPr>
            <a:r>
              <a:rPr lang="th-TH" sz="2000" b="1" dirty="0">
                <a:latin typeface="CordiaUPC" pitchFamily="34" charset="-34"/>
                <a:cs typeface="CordiaUPC" pitchFamily="34" charset="-34"/>
              </a:rPr>
              <a:t>ความสำคัญ</a:t>
            </a:r>
            <a:endParaRPr lang="en-US" sz="20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057400" y="3684588"/>
            <a:ext cx="6629400" cy="26400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1800" dirty="0">
                <a:latin typeface="CordiaUPC" pitchFamily="34" charset="-34"/>
                <a:cs typeface="CordiaUPC" pitchFamily="34" charset="-34"/>
              </a:rPr>
              <a:t>สมาคมการค้า เป็นกลไกภาคเอกชนในการขับเคลื่อนเศรษฐกิจและธุรกิจการค้าของประเทศ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h-TH" sz="1800" b="1" dirty="0">
                <a:latin typeface="CordiaUPC" pitchFamily="34" charset="-34"/>
                <a:cs typeface="CordiaUPC" pitchFamily="34" charset="-34"/>
              </a:rPr>
              <a:t> เป็นองค์กรตัวแทนของภาคธุรกิจ </a:t>
            </a:r>
            <a:r>
              <a:rPr lang="en-US" sz="1800" dirty="0">
                <a:latin typeface="CordiaUPC" pitchFamily="34" charset="-34"/>
                <a:cs typeface="CordiaUPC" pitchFamily="34" charset="-34"/>
              </a:rPr>
              <a:t>(Representative body) </a:t>
            </a:r>
            <a:r>
              <a:rPr lang="th-TH" sz="1800" dirty="0">
                <a:latin typeface="CordiaUPC" pitchFamily="34" charset="-34"/>
                <a:cs typeface="CordiaUPC" pitchFamily="34" charset="-34"/>
              </a:rPr>
              <a:t>และเป็นเสียงสะท้อนของ</a:t>
            </a:r>
            <a:r>
              <a:rPr lang="en-US" sz="1800" dirty="0">
                <a:latin typeface="CordiaUPC" pitchFamily="34" charset="-34"/>
                <a:cs typeface="CordiaUPC" pitchFamily="34" charset="-34"/>
              </a:rPr>
              <a:t>  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dirty="0">
                <a:latin typeface="CordiaUPC" pitchFamily="34" charset="-34"/>
                <a:cs typeface="CordiaUPC" pitchFamily="34" charset="-34"/>
              </a:rPr>
              <a:t>  </a:t>
            </a:r>
            <a:r>
              <a:rPr lang="th-TH" sz="1800" dirty="0">
                <a:latin typeface="CordiaUPC" pitchFamily="34" charset="-34"/>
                <a:cs typeface="CordiaUPC" pitchFamily="34" charset="-34"/>
              </a:rPr>
              <a:t>ความต้องการของภาคธุรกิจหรือสมาชิกโดยรวม </a:t>
            </a:r>
            <a:r>
              <a:rPr lang="en-US" sz="1800" dirty="0">
                <a:latin typeface="CordiaUPC" pitchFamily="34" charset="-34"/>
                <a:cs typeface="CordiaUPC" pitchFamily="34" charset="-34"/>
              </a:rPr>
              <a:t>(The voice of business sector)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1800" b="1" dirty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sz="1800" b="1" dirty="0">
                <a:latin typeface="CordiaUPC" pitchFamily="34" charset="-34"/>
                <a:cs typeface="CordiaUPC" pitchFamily="34" charset="-34"/>
              </a:rPr>
              <a:t>เป็นองค์กรศูนย์รวมของภาคธุรกิจ </a:t>
            </a:r>
            <a:r>
              <a:rPr lang="en-US" sz="1800" dirty="0">
                <a:latin typeface="CordiaUPC" pitchFamily="34" charset="-34"/>
                <a:cs typeface="CordiaUPC" pitchFamily="34" charset="-34"/>
              </a:rPr>
              <a:t>(Collective body)</a:t>
            </a:r>
            <a:r>
              <a:rPr lang="th-TH" sz="1800" dirty="0">
                <a:latin typeface="CordiaUPC" pitchFamily="34" charset="-34"/>
                <a:cs typeface="CordiaUPC" pitchFamily="34" charset="-34"/>
              </a:rPr>
              <a:t> ในการเป็นศูนย์กลางข้อมูล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th-TH" sz="1800" dirty="0">
                <a:latin typeface="CordiaUPC" pitchFamily="34" charset="-34"/>
                <a:cs typeface="CordiaUPC" pitchFamily="34" charset="-34"/>
              </a:rPr>
              <a:t>  ข่าวสารของภาคธุรกิจและสมาชิก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h-TH" sz="1800" dirty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sz="1800" b="1" dirty="0">
                <a:latin typeface="CordiaUPC" pitchFamily="34" charset="-34"/>
                <a:cs typeface="CordiaUPC" pitchFamily="34" charset="-34"/>
              </a:rPr>
              <a:t>เป็นองค์กรกลางในการส่งเสริมการสร้างมาตรฐานคุณภาพธุรกิจ</a:t>
            </a:r>
            <a:r>
              <a:rPr lang="th-TH" sz="1800" dirty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1800" dirty="0">
                <a:latin typeface="CordiaUPC" pitchFamily="34" charset="-34"/>
                <a:cs typeface="CordiaUPC" pitchFamily="34" charset="-34"/>
              </a:rPr>
              <a:t>(Business Standard) </a:t>
            </a:r>
            <a:endParaRPr lang="th-TH" sz="1800" dirty="0">
              <a:latin typeface="CordiaUPC" pitchFamily="34" charset="-34"/>
              <a:cs typeface="CordiaUPC" pitchFamily="34" charset="-34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th-TH" sz="1800" dirty="0">
                <a:latin typeface="CordiaUPC" pitchFamily="34" charset="-34"/>
                <a:cs typeface="CordiaUPC" pitchFamily="34" charset="-34"/>
              </a:rPr>
              <a:t>  ให้แก่ภาคธุรกิจและสมาชิก</a:t>
            </a:r>
          </a:p>
          <a:p>
            <a:pPr>
              <a:buFontTx/>
              <a:buChar char="•"/>
              <a:defRPr/>
            </a:pPr>
            <a:r>
              <a:rPr lang="th-TH" sz="1800" dirty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sz="1800" b="1" dirty="0">
                <a:latin typeface="CordiaUPC" pitchFamily="34" charset="-34"/>
                <a:cs typeface="CordiaUPC" pitchFamily="34" charset="-34"/>
              </a:rPr>
              <a:t>เป็นองค์กรกลางภาคเอกชนในการกำกับดูแลกันเอง</a:t>
            </a:r>
            <a:r>
              <a:rPr lang="th-TH" sz="1800" dirty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1800" dirty="0">
                <a:latin typeface="CordiaUPC" pitchFamily="34" charset="-34"/>
                <a:cs typeface="CordiaUPC" pitchFamily="34" charset="-34"/>
              </a:rPr>
              <a:t>(Self Regulation of Business Sector)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1200" y="0"/>
            <a:ext cx="56388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spc="50" dirty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ข้อมูลสมาคมการค้า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spc="50" dirty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ณ วันที่</a:t>
            </a:r>
            <a:r>
              <a:rPr lang="en-US" b="1" spc="50" dirty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 </a:t>
            </a:r>
            <a:r>
              <a:rPr lang="en-US" b="1" spc="50" dirty="0" smtClean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31 </a:t>
            </a:r>
            <a:r>
              <a:rPr lang="th-TH" b="1" spc="50" dirty="0" smtClean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พฤษภาคม  </a:t>
            </a:r>
            <a:r>
              <a:rPr lang="en-US" b="1" spc="50" dirty="0" smtClean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2561</a:t>
            </a:r>
            <a:endParaRPr lang="en-US" b="1" spc="50" dirty="0">
              <a:ln w="11430"/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8763000" y="6477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800" b="1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2137800" y="4195200"/>
            <a:ext cx="72000" cy="7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7800" y="4830580"/>
            <a:ext cx="72000" cy="7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1780" y="5484580"/>
            <a:ext cx="72000" cy="7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33600" y="6079190"/>
            <a:ext cx="72000" cy="7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" name="รูปภาพ 17" descr="http://www.marketingoops.com/wp-content/uploads/2012/09/image005-1024x576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4208" y="54592"/>
            <a:ext cx="1259260" cy="80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67000" y="76200"/>
            <a:ext cx="40386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  <a:cs typeface="+mn-cs"/>
              </a:rPr>
              <a:t>แนวทางการส่งเสริมหอการค้า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447800"/>
            <a:ext cx="8077200" cy="4343400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42925">
              <a:defRPr/>
            </a:pPr>
            <a:r>
              <a:rPr lang="th-TH" sz="2400" b="1" dirty="0">
                <a:solidFill>
                  <a:srgbClr val="7030A0"/>
                </a:solidFill>
              </a:rPr>
              <a:t>สนับสนุนให้เข้ามามีส่วนร่วมในการส่งเสริมพัฒนาธุรกิจให้เข้มแข็งและแข่งขันได้</a:t>
            </a:r>
          </a:p>
          <a:p>
            <a:pPr marL="542925">
              <a:defRPr/>
            </a:pPr>
            <a:endParaRPr lang="en-US" sz="2400" b="1" dirty="0">
              <a:solidFill>
                <a:srgbClr val="7030A0"/>
              </a:solidFill>
            </a:endParaRPr>
          </a:p>
          <a:p>
            <a:pPr marL="542925">
              <a:defRPr/>
            </a:pPr>
            <a:r>
              <a:rPr lang="th-TH" sz="2400" b="1" dirty="0">
                <a:solidFill>
                  <a:srgbClr val="7030A0"/>
                </a:solidFill>
              </a:rPr>
              <a:t>สนับสนุนปัจจัยที่จะเอื้อประโยชน์หรืออำนวยความสะดวกแก่หอการค้า            ในการ</a:t>
            </a:r>
            <a:r>
              <a:rPr lang="th-TH" sz="2400" b="1">
                <a:solidFill>
                  <a:srgbClr val="7030A0"/>
                </a:solidFill>
              </a:rPr>
              <a:t>ดำเนินงาน โดย</a:t>
            </a:r>
            <a:endParaRPr lang="th-TH" sz="2400" b="1" dirty="0">
              <a:solidFill>
                <a:srgbClr val="7030A0"/>
              </a:solidFill>
            </a:endParaRPr>
          </a:p>
          <a:p>
            <a:pPr marL="542925">
              <a:defRPr/>
            </a:pPr>
            <a:r>
              <a:rPr lang="th-TH" sz="2400" b="1" dirty="0">
                <a:solidFill>
                  <a:srgbClr val="7030A0"/>
                </a:solidFill>
              </a:rPr>
              <a:t>	- แก้ไขปรับปรุงกฎหมาย  ระเบียบ</a:t>
            </a:r>
          </a:p>
          <a:p>
            <a:pPr marL="542925">
              <a:defRPr/>
            </a:pPr>
            <a:r>
              <a:rPr lang="th-TH" sz="2400" b="1" dirty="0">
                <a:solidFill>
                  <a:srgbClr val="7030A0"/>
                </a:solidFill>
              </a:rPr>
              <a:t>	- ปรับลดขั้นตอน จาก 2 - 9 วัน เหลือ 3 ชั่วโมง</a:t>
            </a:r>
          </a:p>
          <a:p>
            <a:pPr marL="542925">
              <a:defRPr/>
            </a:pPr>
            <a:endParaRPr lang="en-US" sz="2400" b="1" dirty="0">
              <a:solidFill>
                <a:srgbClr val="7030A0"/>
              </a:solidFill>
            </a:endParaRPr>
          </a:p>
          <a:p>
            <a:pPr marL="542925">
              <a:defRPr/>
            </a:pPr>
            <a:r>
              <a:rPr lang="th-TH" sz="2400" b="1" dirty="0">
                <a:solidFill>
                  <a:srgbClr val="7030A0"/>
                </a:solidFill>
              </a:rPr>
              <a:t>ส่งเสริมการพัฒนาศักยภาพบุคลากรของหอการค้าในด้านต่างๆ เช่น การบริหารจัดการ การวางยุทธศาสตร์ การจัดทำบัญชี ฯลฯ ให้มีประสิทธิภาพมากขึ้น รวมถึงให้สามารถปฏิบัติได้ถูกต้องตามกฎหมาย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200" y="1895475"/>
            <a:ext cx="180000" cy="18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200" y="2611580"/>
            <a:ext cx="180000" cy="18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8200" y="4419600"/>
            <a:ext cx="180000" cy="18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53" name="TextBox 45"/>
          <p:cNvSpPr txBox="1">
            <a:spLocks noChangeArrowheads="1"/>
          </p:cNvSpPr>
          <p:nvPr/>
        </p:nvSpPr>
        <p:spPr bwMode="auto">
          <a:xfrm>
            <a:off x="8763000" y="64770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8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10</a:t>
            </a:r>
            <a:endParaRPr lang="th-TH" sz="18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10" name="รูปภาพ 9" descr="http://www.marketingoops.com/wp-content/uploads/2012/09/image005-1024x576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4208" y="54592"/>
            <a:ext cx="1259260" cy="80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7694E-8893-4CCF-BE56-32C1DE873522}" type="slidenum">
              <a:rPr lang="th-TH" smtClean="0"/>
              <a:pPr>
                <a:defRPr/>
              </a:pPr>
              <a:t>2</a:t>
            </a:fld>
            <a:endParaRPr lang="th-TH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6"/>
          <p:cNvSpPr/>
          <p:nvPr/>
        </p:nvSpPr>
        <p:spPr>
          <a:xfrm>
            <a:off x="1524000" y="0"/>
            <a:ext cx="60198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spc="50" dirty="0">
                <a:ln w="11430"/>
                <a:solidFill>
                  <a:srgbClr val="632B8D"/>
                </a:solidFill>
                <a:latin typeface="CordiaUPC" pitchFamily="34" charset="-34"/>
                <a:cs typeface="CordiaUPC" pitchFamily="34" charset="-34"/>
              </a:rPr>
              <a:t>สมาคมการค้า</a:t>
            </a:r>
            <a:r>
              <a:rPr lang="th-TH" sz="3200" b="1" dirty="0">
                <a:solidFill>
                  <a:srgbClr val="632B8D"/>
                </a:solidFill>
                <a:latin typeface="CordiaUPC" pitchFamily="34" charset="-34"/>
                <a:cs typeface="CordiaUPC" pitchFamily="34" charset="-34"/>
              </a:rPr>
              <a:t>คงอยู่ในทะเบียน  </a:t>
            </a:r>
          </a:p>
          <a:p>
            <a:pPr algn="ctr">
              <a:defRPr/>
            </a:pPr>
            <a:r>
              <a:rPr lang="th-TH" b="1" dirty="0">
                <a:solidFill>
                  <a:srgbClr val="632B8D"/>
                </a:solidFill>
                <a:latin typeface="CordiaUPC" pitchFamily="34" charset="-34"/>
                <a:cs typeface="CordiaUPC" pitchFamily="34" charset="-34"/>
              </a:rPr>
              <a:t>ณ วันที่ </a:t>
            </a:r>
            <a:r>
              <a:rPr lang="th-TH" b="1" spc="50" dirty="0" smtClean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31 พฤษภาคม </a:t>
            </a:r>
            <a:r>
              <a:rPr lang="en-US" b="1" spc="50" dirty="0" smtClean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2561</a:t>
            </a:r>
            <a:r>
              <a:rPr lang="th-TH" b="1" spc="50" dirty="0" smtClean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 </a:t>
            </a:r>
            <a:r>
              <a:rPr lang="th-TH" b="1" dirty="0" smtClean="0">
                <a:solidFill>
                  <a:srgbClr val="632B8D"/>
                </a:solidFill>
                <a:latin typeface="CordiaUPC" pitchFamily="34" charset="-34"/>
                <a:cs typeface="CordiaUPC" pitchFamily="34" charset="-34"/>
              </a:rPr>
              <a:t>จำนวน </a:t>
            </a:r>
            <a:r>
              <a:rPr lang="th-TH" b="1" dirty="0" smtClean="0">
                <a:solidFill>
                  <a:srgbClr val="632B8D"/>
                </a:solidFill>
                <a:latin typeface="CordiaUPC" pitchFamily="34" charset="-34"/>
                <a:cs typeface="CordiaUPC" pitchFamily="34" charset="-34"/>
              </a:rPr>
              <a:t>2,847 </a:t>
            </a:r>
            <a:r>
              <a:rPr lang="th-TH" b="1" dirty="0">
                <a:solidFill>
                  <a:srgbClr val="632B8D"/>
                </a:solidFill>
                <a:latin typeface="CordiaUPC" pitchFamily="34" charset="-34"/>
                <a:cs typeface="CordiaUPC" pitchFamily="34" charset="-34"/>
              </a:rPr>
              <a:t>สมาคม </a:t>
            </a:r>
            <a:endParaRPr lang="en-US" b="1" dirty="0">
              <a:solidFill>
                <a:srgbClr val="632B8D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7" name="รูปภาพ 6" descr="http://www.marketingoops.com/wp-content/uploads/2012/09/image005-1024x576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4208" y="54592"/>
            <a:ext cx="1259260" cy="80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1030862"/>
            <a:ext cx="3733800" cy="708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2000" b="1" dirty="0">
                <a:latin typeface="Cordia New" pitchFamily="34" charset="-34"/>
                <a:cs typeface="+mn-cs"/>
              </a:rPr>
              <a:t>ปี </a:t>
            </a:r>
            <a:r>
              <a:rPr lang="th-TH" sz="2000" b="1" dirty="0" smtClean="0">
                <a:latin typeface="Cordia New" pitchFamily="34" charset="-34"/>
                <a:cs typeface="+mn-cs"/>
              </a:rPr>
              <a:t>2559 </a:t>
            </a:r>
            <a:r>
              <a:rPr lang="th-TH" sz="2000" b="1" dirty="0">
                <a:latin typeface="Cordia New" pitchFamily="34" charset="-34"/>
                <a:cs typeface="+mn-cs"/>
              </a:rPr>
              <a:t>– </a:t>
            </a:r>
            <a:r>
              <a:rPr lang="th-TH" sz="2000" b="1" dirty="0" smtClean="0">
                <a:latin typeface="Cordia New" pitchFamily="34" charset="-34"/>
                <a:cs typeface="+mn-cs"/>
              </a:rPr>
              <a:t>พ.ค. </a:t>
            </a:r>
            <a:r>
              <a:rPr lang="th-TH" sz="2000" b="1" dirty="0" smtClean="0">
                <a:latin typeface="Cordia New" pitchFamily="34" charset="-34"/>
                <a:cs typeface="+mn-cs"/>
              </a:rPr>
              <a:t>2561   จัดตั้ง  </a:t>
            </a:r>
            <a:r>
              <a:rPr lang="en-US" sz="2000" b="1" dirty="0" smtClean="0">
                <a:latin typeface="Cordia New" pitchFamily="34" charset="-34"/>
                <a:cs typeface="+mn-cs"/>
              </a:rPr>
              <a:t>  3,</a:t>
            </a:r>
            <a:r>
              <a:rPr lang="th-TH" sz="2000" b="1" dirty="0" smtClean="0">
                <a:latin typeface="Cordia New" pitchFamily="34" charset="-34"/>
                <a:cs typeface="+mn-cs"/>
              </a:rPr>
              <a:t>558  </a:t>
            </a:r>
            <a:r>
              <a:rPr lang="th-TH" sz="2000" b="1" dirty="0" smtClean="0">
                <a:latin typeface="Cordia New" pitchFamily="34" charset="-34"/>
                <a:cs typeface="+mn-cs"/>
              </a:rPr>
              <a:t>สมาคม</a:t>
            </a:r>
            <a:endParaRPr lang="th-TH" sz="2000" b="1" dirty="0">
              <a:latin typeface="Cordia New" pitchFamily="34" charset="-34"/>
              <a:cs typeface="+mn-cs"/>
            </a:endParaRPr>
          </a:p>
          <a:p>
            <a:pPr>
              <a:defRPr/>
            </a:pPr>
            <a:r>
              <a:rPr lang="th-TH" sz="2000" b="1" dirty="0">
                <a:latin typeface="Cordia New" pitchFamily="34" charset="-34"/>
                <a:cs typeface="+mn-cs"/>
              </a:rPr>
              <a:t>                              </a:t>
            </a:r>
            <a:r>
              <a:rPr lang="en-US" sz="2000" b="1" dirty="0">
                <a:latin typeface="Cordia New" pitchFamily="34" charset="-34"/>
                <a:cs typeface="+mn-cs"/>
              </a:rPr>
              <a:t> </a:t>
            </a:r>
            <a:r>
              <a:rPr lang="th-TH" sz="2000" b="1" dirty="0">
                <a:latin typeface="Cordia New" pitchFamily="34" charset="-34"/>
                <a:cs typeface="+mn-cs"/>
              </a:rPr>
              <a:t>เลิก </a:t>
            </a:r>
            <a:r>
              <a:rPr lang="en-US" sz="2000" b="1" dirty="0">
                <a:latin typeface="Cordia New" pitchFamily="34" charset="-34"/>
                <a:cs typeface="+mn-cs"/>
              </a:rPr>
              <a:t>    </a:t>
            </a:r>
            <a:r>
              <a:rPr lang="th-TH" sz="2000" b="1" dirty="0" smtClean="0">
                <a:latin typeface="Cordia New" pitchFamily="34" charset="-34"/>
                <a:cs typeface="+mn-cs"/>
              </a:rPr>
              <a:t>  </a:t>
            </a:r>
            <a:r>
              <a:rPr lang="th-TH" sz="2000" b="1" dirty="0" smtClean="0">
                <a:latin typeface="Cordia New" pitchFamily="34" charset="-34"/>
                <a:cs typeface="+mn-cs"/>
              </a:rPr>
              <a:t>711 </a:t>
            </a:r>
            <a:r>
              <a:rPr lang="en-US" sz="2000" b="1" dirty="0" smtClean="0">
                <a:latin typeface="Cordia New" pitchFamily="34" charset="-34"/>
                <a:cs typeface="+mn-cs"/>
              </a:rPr>
              <a:t> </a:t>
            </a:r>
            <a:r>
              <a:rPr lang="th-TH" sz="2000" b="1" dirty="0">
                <a:latin typeface="Cordia New" pitchFamily="34" charset="-34"/>
                <a:cs typeface="+mn-cs"/>
              </a:rPr>
              <a:t>สมาคม</a:t>
            </a:r>
            <a:endParaRPr lang="en-US" sz="2000" dirty="0">
              <a:cs typeface="+mn-cs"/>
            </a:endParaRPr>
          </a:p>
        </p:txBody>
      </p:sp>
      <p:graphicFrame>
        <p:nvGraphicFramePr>
          <p:cNvPr id="9" name="Chart 41"/>
          <p:cNvGraphicFramePr/>
          <p:nvPr>
            <p:extLst>
              <p:ext uri="{D42A27DB-BD31-4B8C-83A1-F6EECF244321}">
                <p14:modId xmlns:p14="http://schemas.microsoft.com/office/powerpoint/2010/main" val="920667263"/>
              </p:ext>
            </p:extLst>
          </p:nvPr>
        </p:nvGraphicFramePr>
        <p:xfrm>
          <a:off x="230438" y="1929621"/>
          <a:ext cx="8153400" cy="466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Rectangle 5"/>
          <p:cNvSpPr/>
          <p:nvPr/>
        </p:nvSpPr>
        <p:spPr>
          <a:xfrm>
            <a:off x="7543800" y="1288271"/>
            <a:ext cx="1263650" cy="641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800" b="1" dirty="0">
                <a:latin typeface="Cordia New" pitchFamily="34" charset="-34"/>
                <a:cs typeface="Cordia New" pitchFamily="34" charset="-34"/>
              </a:rPr>
              <a:t>อัตราการเติบโตเฉลี่ย </a:t>
            </a:r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1 </a:t>
            </a:r>
            <a:r>
              <a:rPr lang="en-US" sz="1800" b="1" dirty="0">
                <a:latin typeface="Cordia New" pitchFamily="34" charset="-34"/>
                <a:cs typeface="Cordia New" pitchFamily="34" charset="-34"/>
              </a:rPr>
              <a:t>%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839200" y="6477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8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2</a:t>
            </a:r>
            <a:endParaRPr lang="th-TH" sz="18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7889931" y="3658527"/>
            <a:ext cx="1142944" cy="38007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 err="1">
                <a:latin typeface="CordiaUPC" pitchFamily="34" charset="-34"/>
                <a:cs typeface="CordiaUPC" pitchFamily="34" charset="-34"/>
              </a:rPr>
              <a:t>กทม</a:t>
            </a:r>
            <a:r>
              <a:rPr lang="th-TH" sz="1800" b="1" dirty="0">
                <a:latin typeface="CordiaUPC" pitchFamily="34" charset="-34"/>
                <a:cs typeface="CordiaUPC" pitchFamily="34" charset="-34"/>
              </a:rPr>
              <a:t>  </a:t>
            </a:r>
            <a:r>
              <a:rPr lang="en-US" sz="1800" b="1" dirty="0" smtClean="0">
                <a:latin typeface="CordiaUPC" pitchFamily="34" charset="-34"/>
                <a:cs typeface="CordiaUPC" pitchFamily="34" charset="-34"/>
              </a:rPr>
              <a:t>33.86%</a:t>
            </a:r>
            <a:endParaRPr lang="th-TH" sz="18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7877175" y="4493181"/>
            <a:ext cx="1259260" cy="3800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1800" b="1" dirty="0">
                <a:latin typeface="CordiaUPC" pitchFamily="34" charset="-34"/>
                <a:cs typeface="CordiaUPC" pitchFamily="34" charset="-34"/>
              </a:rPr>
              <a:t>ภูมิภาค </a:t>
            </a:r>
            <a:r>
              <a:rPr lang="en-US" sz="1800" b="1" dirty="0" smtClean="0">
                <a:latin typeface="CordiaUPC" pitchFamily="34" charset="-34"/>
                <a:cs typeface="CordiaUPC" pitchFamily="34" charset="-34"/>
              </a:rPr>
              <a:t>66.14%</a:t>
            </a:r>
            <a:endParaRPr lang="th-TH" sz="18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669833" y="3511766"/>
            <a:ext cx="63135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CordiaUPC" pitchFamily="34" charset="-34"/>
                <a:cs typeface="CordiaUPC" pitchFamily="34" charset="-34"/>
              </a:rPr>
              <a:t>58</a:t>
            </a:r>
            <a:r>
              <a:rPr lang="en-US" sz="2000" b="1" dirty="0">
                <a:solidFill>
                  <a:srgbClr val="C00000"/>
                </a:solidFill>
                <a:latin typeface="CordiaUPC" pitchFamily="34" charset="-34"/>
                <a:cs typeface="CordiaUPC" pitchFamily="34" charset="-34"/>
              </a:rPr>
              <a:t>%</a:t>
            </a:r>
            <a:endParaRPr lang="th-TH" sz="2000" b="1" dirty="0">
              <a:solidFill>
                <a:srgbClr val="C0000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3339864" y="3117825"/>
            <a:ext cx="61187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CordiaUPC" pitchFamily="34" charset="-34"/>
                <a:cs typeface="CordiaUPC" pitchFamily="34" charset="-34"/>
              </a:rPr>
              <a:t>31</a:t>
            </a:r>
            <a:r>
              <a:rPr lang="en-US" sz="2000" b="1" dirty="0">
                <a:solidFill>
                  <a:srgbClr val="C00000"/>
                </a:solidFill>
                <a:latin typeface="CordiaUPC" pitchFamily="34" charset="-34"/>
                <a:cs typeface="CordiaUPC" pitchFamily="34" charset="-34"/>
              </a:rPr>
              <a:t>%</a:t>
            </a:r>
            <a:endParaRPr lang="th-TH" sz="2000" b="1" dirty="0">
              <a:solidFill>
                <a:srgbClr val="C0000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2081449" y="3886200"/>
            <a:ext cx="75642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rdiaUPC" pitchFamily="34" charset="-34"/>
                <a:cs typeface="CordiaUPC" pitchFamily="34" charset="-34"/>
              </a:rPr>
              <a:t>32%</a:t>
            </a:r>
            <a:endParaRPr lang="th-TH" sz="2000" b="1" dirty="0">
              <a:solidFill>
                <a:srgbClr val="C0000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1557246" y="4239837"/>
            <a:ext cx="43702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rdiaUPC" pitchFamily="34" charset="-34"/>
                <a:cs typeface="CordiaUPC" pitchFamily="34" charset="-34"/>
              </a:rPr>
              <a:t>8%</a:t>
            </a:r>
            <a:endParaRPr lang="th-TH" sz="2000" b="1" dirty="0">
              <a:solidFill>
                <a:srgbClr val="C00000"/>
              </a:solidFill>
              <a:latin typeface="CordiaUPC" pitchFamily="34" charset="-34"/>
              <a:cs typeface="CordiaUPC" pitchFamily="34" charset="-34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148277" y="4610100"/>
            <a:ext cx="604323" cy="104210"/>
          </a:xfrm>
          <a:prstGeom prst="line">
            <a:avLst/>
          </a:prstGeom>
          <a:ln w="28575"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781749" y="4314825"/>
            <a:ext cx="580451" cy="293318"/>
          </a:xfrm>
          <a:prstGeom prst="line">
            <a:avLst/>
          </a:prstGeom>
          <a:ln w="28575"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62200" y="3838575"/>
            <a:ext cx="685800" cy="457200"/>
          </a:xfrm>
          <a:prstGeom prst="line">
            <a:avLst/>
          </a:prstGeom>
          <a:ln w="28575"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048000" y="3505200"/>
            <a:ext cx="634459" cy="333375"/>
          </a:xfrm>
          <a:prstGeom prst="line">
            <a:avLst/>
          </a:prstGeom>
          <a:ln w="28575"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5579107" y="2366796"/>
            <a:ext cx="535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C00000"/>
                </a:solidFill>
                <a:latin typeface="CordiaUPC" pitchFamily="34" charset="-34"/>
                <a:cs typeface="CordiaUPC" pitchFamily="34" charset="-34"/>
              </a:rPr>
              <a:t>4</a:t>
            </a:r>
            <a:r>
              <a:rPr lang="en-US" sz="2000" b="1" dirty="0" smtClean="0">
                <a:solidFill>
                  <a:srgbClr val="C00000"/>
                </a:solidFill>
                <a:latin typeface="CordiaUPC" pitchFamily="34" charset="-34"/>
                <a:cs typeface="CordiaUPC" pitchFamily="34" charset="-34"/>
              </a:rPr>
              <a:t>%</a:t>
            </a:r>
            <a:endParaRPr lang="th-TH" sz="2000" b="1" dirty="0">
              <a:solidFill>
                <a:srgbClr val="C00000"/>
              </a:solidFill>
              <a:latin typeface="CordiaUPC" pitchFamily="34" charset="-34"/>
              <a:cs typeface="CordiaUPC" pitchFamily="34" charset="-34"/>
            </a:endParaRPr>
          </a:p>
        </p:txBody>
      </p:sp>
      <p:cxnSp>
        <p:nvCxnSpPr>
          <p:cNvPr id="25" name="Straight Connector 49"/>
          <p:cNvCxnSpPr/>
          <p:nvPr/>
        </p:nvCxnSpPr>
        <p:spPr>
          <a:xfrm>
            <a:off x="5758602" y="2819400"/>
            <a:ext cx="641929" cy="218949"/>
          </a:xfrm>
          <a:prstGeom prst="line">
            <a:avLst/>
          </a:prstGeom>
          <a:ln w="28575"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3"/>
          <p:cNvCxnSpPr/>
          <p:nvPr/>
        </p:nvCxnSpPr>
        <p:spPr>
          <a:xfrm>
            <a:off x="5092989" y="2590800"/>
            <a:ext cx="665613" cy="223323"/>
          </a:xfrm>
          <a:prstGeom prst="line">
            <a:avLst/>
          </a:prstGeom>
          <a:ln w="28575"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4137604" y="2633556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C00000"/>
                </a:solidFill>
                <a:latin typeface="CordiaUPC" pitchFamily="34" charset="-34"/>
                <a:cs typeface="CordiaUPC" pitchFamily="34" charset="-34"/>
              </a:rPr>
              <a:t>47</a:t>
            </a:r>
            <a:r>
              <a:rPr lang="en-US" sz="2000" b="1" dirty="0" smtClean="0">
                <a:solidFill>
                  <a:srgbClr val="C00000"/>
                </a:solidFill>
                <a:latin typeface="CordiaUPC" pitchFamily="34" charset="-34"/>
                <a:cs typeface="CordiaUPC" pitchFamily="34" charset="-34"/>
              </a:rPr>
              <a:t>%</a:t>
            </a:r>
            <a:endParaRPr lang="th-TH" sz="2000" b="1" dirty="0">
              <a:solidFill>
                <a:srgbClr val="C0000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0" name="TextBox 21"/>
          <p:cNvSpPr txBox="1">
            <a:spLocks noChangeArrowheads="1"/>
          </p:cNvSpPr>
          <p:nvPr/>
        </p:nvSpPr>
        <p:spPr bwMode="auto">
          <a:xfrm>
            <a:off x="6114781" y="2552700"/>
            <a:ext cx="64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ordiaUPC" pitchFamily="34" charset="-34"/>
                <a:cs typeface="CordiaUPC" pitchFamily="34" charset="-34"/>
              </a:rPr>
              <a:t>-9%</a:t>
            </a:r>
            <a:endParaRPr lang="th-TH" sz="2000" b="1" dirty="0">
              <a:solidFill>
                <a:srgbClr val="C00000"/>
              </a:solidFill>
              <a:latin typeface="CordiaUPC" pitchFamily="34" charset="-34"/>
              <a:cs typeface="CordiaUPC" pitchFamily="34" charset="-34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3706813" y="2986068"/>
            <a:ext cx="700377" cy="504951"/>
          </a:xfrm>
          <a:prstGeom prst="line">
            <a:avLst/>
          </a:prstGeom>
          <a:ln w="28575"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01143" y="4695825"/>
            <a:ext cx="45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685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57246" y="4657725"/>
            <a:ext cx="45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740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95409" y="4464746"/>
            <a:ext cx="45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974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9400" y="4045982"/>
            <a:ext cx="58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1,542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4800" y="2971800"/>
            <a:ext cx="58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2,971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66213" y="2849166"/>
            <a:ext cx="58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3,085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08142" y="3114260"/>
            <a:ext cx="58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2,792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78985" y="3701534"/>
            <a:ext cx="58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2,021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06621" y="3087882"/>
            <a:ext cx="58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2,822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61818" y="3091659"/>
            <a:ext cx="58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2,847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00600" y="2819400"/>
            <a:ext cx="58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3,091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420034" y="2581275"/>
            <a:ext cx="672955" cy="389434"/>
          </a:xfrm>
          <a:prstGeom prst="line">
            <a:avLst/>
          </a:prstGeom>
          <a:ln w="28575"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21"/>
          <p:cNvSpPr txBox="1">
            <a:spLocks noChangeArrowheads="1"/>
          </p:cNvSpPr>
          <p:nvPr/>
        </p:nvSpPr>
        <p:spPr bwMode="auto">
          <a:xfrm>
            <a:off x="4800600" y="2233506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C00000"/>
                </a:solidFill>
                <a:latin typeface="CordiaUPC" pitchFamily="34" charset="-34"/>
                <a:cs typeface="CordiaUPC" pitchFamily="34" charset="-34"/>
              </a:rPr>
              <a:t>49</a:t>
            </a:r>
            <a:r>
              <a:rPr lang="en-US" sz="2000" b="1" dirty="0" smtClean="0">
                <a:solidFill>
                  <a:srgbClr val="C00000"/>
                </a:solidFill>
                <a:latin typeface="CordiaUPC" pitchFamily="34" charset="-34"/>
                <a:cs typeface="CordiaUPC" pitchFamily="34" charset="-34"/>
              </a:rPr>
              <a:t>%</a:t>
            </a:r>
            <a:endParaRPr lang="th-TH" sz="2000" b="1" dirty="0">
              <a:solidFill>
                <a:srgbClr val="C00000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42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77" y="-11112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11"/>
          <p:cNvSpPr txBox="1">
            <a:spLocks noChangeArrowheads="1"/>
          </p:cNvSpPr>
          <p:nvPr/>
        </p:nvSpPr>
        <p:spPr bwMode="auto">
          <a:xfrm>
            <a:off x="8763000" y="6477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8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3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1981200" y="22225"/>
            <a:ext cx="464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สมาคมการค้าแบ่งตามพื้นที่</a:t>
            </a:r>
          </a:p>
          <a:p>
            <a:pPr algn="ctr"/>
            <a:r>
              <a:rPr lang="en-US" b="1" dirty="0" smtClean="0">
                <a:solidFill>
                  <a:srgbClr val="632B8D"/>
                </a:solidFill>
                <a:latin typeface="CordiaUPC" pitchFamily="34" charset="-34"/>
                <a:cs typeface="CordiaUPC" pitchFamily="34" charset="-34"/>
              </a:rPr>
              <a:t>2,</a:t>
            </a:r>
            <a:r>
              <a:rPr lang="th-TH" b="1" dirty="0" smtClean="0">
                <a:solidFill>
                  <a:srgbClr val="632B8D"/>
                </a:solidFill>
                <a:latin typeface="CordiaUPC" pitchFamily="34" charset="-34"/>
                <a:cs typeface="CordiaUPC" pitchFamily="34" charset="-34"/>
              </a:rPr>
              <a:t>847</a:t>
            </a:r>
            <a:r>
              <a:rPr lang="th-TH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 </a:t>
            </a:r>
            <a:r>
              <a:rPr lang="th-TH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สมาคม </a:t>
            </a:r>
          </a:p>
        </p:txBody>
      </p:sp>
      <p:sp>
        <p:nvSpPr>
          <p:cNvPr id="2072" name="TextBox 28"/>
          <p:cNvSpPr txBox="1">
            <a:spLocks noChangeArrowheads="1"/>
          </p:cNvSpPr>
          <p:nvPr/>
        </p:nvSpPr>
        <p:spPr bwMode="auto">
          <a:xfrm>
            <a:off x="2043113" y="2346385"/>
            <a:ext cx="1600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43.</a:t>
            </a:r>
            <a:r>
              <a:rPr lang="en-US" sz="4400" b="1" dirty="0" smtClean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5%</a:t>
            </a:r>
            <a:endParaRPr lang="en-US" sz="4400" b="1" dirty="0">
              <a:solidFill>
                <a:schemeClr val="bg1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074" name="TextBox 31"/>
          <p:cNvSpPr txBox="1">
            <a:spLocks noChangeArrowheads="1"/>
          </p:cNvSpPr>
          <p:nvPr/>
        </p:nvSpPr>
        <p:spPr bwMode="auto">
          <a:xfrm>
            <a:off x="3810000" y="4389061"/>
            <a:ext cx="99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6.3%</a:t>
            </a:r>
            <a:endParaRPr lang="en-US" sz="4000" b="1" dirty="0">
              <a:solidFill>
                <a:schemeClr val="bg1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075" name="TextBox 35"/>
          <p:cNvSpPr txBox="1">
            <a:spLocks noChangeArrowheads="1"/>
          </p:cNvSpPr>
          <p:nvPr/>
        </p:nvSpPr>
        <p:spPr bwMode="auto">
          <a:xfrm>
            <a:off x="6792912" y="3236119"/>
            <a:ext cx="10668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2.7%</a:t>
            </a:r>
            <a:endParaRPr lang="en-US" sz="3000" b="1" dirty="0">
              <a:solidFill>
                <a:schemeClr val="bg1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076" name="TextBox 37"/>
          <p:cNvSpPr txBox="1">
            <a:spLocks noChangeArrowheads="1"/>
          </p:cNvSpPr>
          <p:nvPr/>
        </p:nvSpPr>
        <p:spPr bwMode="auto">
          <a:xfrm>
            <a:off x="6526212" y="3604419"/>
            <a:ext cx="1066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3.1%</a:t>
            </a:r>
            <a:endParaRPr lang="en-US" sz="3000" b="1" dirty="0">
              <a:solidFill>
                <a:schemeClr val="bg1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077" name="TextBox 38"/>
          <p:cNvSpPr txBox="1">
            <a:spLocks noChangeArrowheads="1"/>
          </p:cNvSpPr>
          <p:nvPr/>
        </p:nvSpPr>
        <p:spPr bwMode="auto">
          <a:xfrm>
            <a:off x="5726112" y="3990181"/>
            <a:ext cx="1066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10.6%</a:t>
            </a:r>
            <a:endParaRPr lang="en-US" sz="3000" b="1" dirty="0">
              <a:solidFill>
                <a:schemeClr val="bg1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31" name="รูปภาพ 30" descr="http://www.marketingoops.com/wp-content/uploads/2012/09/image005-1024x576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4208" y="54592"/>
            <a:ext cx="1259260" cy="80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3238847316"/>
              </p:ext>
            </p:extLst>
          </p:nvPr>
        </p:nvGraphicFramePr>
        <p:xfrm>
          <a:off x="1143000" y="990600"/>
          <a:ext cx="7239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1371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กลาง (1247)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5562599"/>
            <a:ext cx="136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เหนือ (179)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1714" y="5665053"/>
            <a:ext cx="245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ตะวันออกเฉียงเหนือ (292)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37449" y="5080843"/>
            <a:ext cx="152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ตะวันออก(88)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5624" y="288549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ใต้ (77)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26312" y="12331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กทม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964)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81200" y="1602432"/>
            <a:ext cx="457200" cy="454968"/>
            <a:chOff x="1981200" y="1602432"/>
            <a:chExt cx="457200" cy="45496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981200" y="1602432"/>
              <a:ext cx="457200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438400" y="1602432"/>
              <a:ext cx="0" cy="454968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7754208" y="3236119"/>
            <a:ext cx="780192" cy="645319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7" name="Group 2056"/>
          <p:cNvGrpSpPr/>
          <p:nvPr/>
        </p:nvGrpSpPr>
        <p:grpSpPr>
          <a:xfrm>
            <a:off x="6934200" y="1463932"/>
            <a:ext cx="533400" cy="517268"/>
            <a:chOff x="6934200" y="1463932"/>
            <a:chExt cx="533400" cy="517268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6934200" y="1463932"/>
              <a:ext cx="533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934200" y="1463932"/>
              <a:ext cx="0" cy="517268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flipH="1">
            <a:off x="5486400" y="4953000"/>
            <a:ext cx="239713" cy="914400"/>
          </a:xfrm>
          <a:prstGeom prst="line">
            <a:avLst/>
          </a:prstGeom>
          <a:ln>
            <a:solidFill>
              <a:srgbClr val="632B8D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49" name="Straight Connector 2048"/>
          <p:cNvCxnSpPr/>
          <p:nvPr/>
        </p:nvCxnSpPr>
        <p:spPr>
          <a:xfrm flipH="1">
            <a:off x="2667001" y="5080843"/>
            <a:ext cx="1371599" cy="58421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8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283479"/>
              </p:ext>
            </p:extLst>
          </p:nvPr>
        </p:nvGraphicFramePr>
        <p:xfrm>
          <a:off x="39688" y="1038225"/>
          <a:ext cx="8810625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" name="แผ่นงาน" r:id="rId5" imgW="8810608" imgH="5076735" progId="Excel.Sheet.8">
                  <p:embed/>
                </p:oleObj>
              </mc:Choice>
              <mc:Fallback>
                <p:oleObj name="แผ่นงาน" r:id="rId5" imgW="8810608" imgH="5076735" progId="Excel.Sheet.8">
                  <p:embed/>
                  <p:pic>
                    <p:nvPicPr>
                      <p:cNvPr id="0" name="Chart 26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8" y="1038225"/>
                        <a:ext cx="8810625" cy="507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834092" y="0"/>
            <a:ext cx="47820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สมาคมการค้าแบ่งตามประเภท</a:t>
            </a:r>
            <a:r>
              <a:rPr lang="th-TH" sz="32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ธุรกิจ</a:t>
            </a:r>
            <a:endParaRPr lang="th-TH" sz="3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pPr algn="ctr"/>
            <a:r>
              <a:rPr lang="th-TH" b="1" dirty="0" smtClean="0">
                <a:solidFill>
                  <a:srgbClr val="632B8D"/>
                </a:solidFill>
                <a:latin typeface="CordiaUPC" pitchFamily="34" charset="-34"/>
                <a:cs typeface="CordiaUPC" pitchFamily="34" charset="-34"/>
              </a:rPr>
              <a:t>2,847</a:t>
            </a:r>
            <a:r>
              <a:rPr lang="th-TH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 </a:t>
            </a:r>
            <a:r>
              <a:rPr lang="th-TH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สมาคม</a:t>
            </a:r>
            <a:endParaRPr lang="en-US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6" name="ตัวยึดหมายเลขภาพนิ่ง 8"/>
          <p:cNvSpPr txBox="1">
            <a:spLocks/>
          </p:cNvSpPr>
          <p:nvPr/>
        </p:nvSpPr>
        <p:spPr bwMode="auto">
          <a:xfrm>
            <a:off x="6764338" y="6442075"/>
            <a:ext cx="2274887" cy="415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th-TH" sz="1800" b="1" dirty="0">
                <a:solidFill>
                  <a:srgbClr val="7030A0"/>
                </a:solidFill>
                <a:latin typeface="Angsana New" pitchFamily="18" charset="-34"/>
                <a:cs typeface="+mn-cs"/>
              </a:rPr>
              <a:t>4</a:t>
            </a:r>
          </a:p>
        </p:txBody>
      </p: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533400" y="985838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65.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5</a:t>
            </a: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%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1371600" y="2895600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11.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9</a:t>
            </a: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%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2286000" y="312420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8.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%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3124200" y="330835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6.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9</a:t>
            </a: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%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3994150" y="3505200"/>
            <a:ext cx="73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2.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%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84" name="TextBox 15"/>
          <p:cNvSpPr txBox="1">
            <a:spLocks noChangeArrowheads="1"/>
          </p:cNvSpPr>
          <p:nvPr/>
        </p:nvSpPr>
        <p:spPr bwMode="auto">
          <a:xfrm>
            <a:off x="4724400" y="3623646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1.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5</a:t>
            </a: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%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85" name="TextBox 16"/>
          <p:cNvSpPr txBox="1">
            <a:spLocks noChangeArrowheads="1"/>
          </p:cNvSpPr>
          <p:nvPr/>
        </p:nvSpPr>
        <p:spPr bwMode="auto">
          <a:xfrm>
            <a:off x="5562600" y="3705534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1.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%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86" name="TextBox 17"/>
          <p:cNvSpPr txBox="1">
            <a:spLocks noChangeArrowheads="1"/>
          </p:cNvSpPr>
          <p:nvPr/>
        </p:nvSpPr>
        <p:spPr bwMode="auto">
          <a:xfrm>
            <a:off x="6400800" y="3691886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1.2%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87" name="TextBox 18"/>
          <p:cNvSpPr txBox="1">
            <a:spLocks noChangeArrowheads="1"/>
          </p:cNvSpPr>
          <p:nvPr/>
        </p:nvSpPr>
        <p:spPr bwMode="auto">
          <a:xfrm>
            <a:off x="7148513" y="3721078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0.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8</a:t>
            </a: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%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88" name="TextBox 19"/>
          <p:cNvSpPr txBox="1">
            <a:spLocks noChangeArrowheads="1"/>
          </p:cNvSpPr>
          <p:nvPr/>
        </p:nvSpPr>
        <p:spPr bwMode="auto">
          <a:xfrm>
            <a:off x="7864475" y="3707430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0.</a:t>
            </a: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6%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89" name="TextBox 10"/>
          <p:cNvSpPr txBox="1">
            <a:spLocks noChangeArrowheads="1"/>
          </p:cNvSpPr>
          <p:nvPr/>
        </p:nvSpPr>
        <p:spPr bwMode="auto">
          <a:xfrm>
            <a:off x="473075" y="1257003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1,865</a:t>
            </a:r>
            <a:endParaRPr lang="th-TH" sz="2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90" name="TextBox 10"/>
          <p:cNvSpPr txBox="1">
            <a:spLocks noChangeArrowheads="1"/>
          </p:cNvSpPr>
          <p:nvPr/>
        </p:nvSpPr>
        <p:spPr bwMode="auto">
          <a:xfrm>
            <a:off x="1414992" y="3354884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338</a:t>
            </a:r>
            <a:endParaRPr lang="th-TH" sz="2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91" name="TextBox 10"/>
          <p:cNvSpPr txBox="1">
            <a:spLocks noChangeArrowheads="1"/>
          </p:cNvSpPr>
          <p:nvPr/>
        </p:nvSpPr>
        <p:spPr bwMode="auto">
          <a:xfrm>
            <a:off x="2162175" y="3535362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232</a:t>
            </a:r>
            <a:endParaRPr lang="th-TH" sz="2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92" name="TextBox 10"/>
          <p:cNvSpPr txBox="1">
            <a:spLocks noChangeArrowheads="1"/>
          </p:cNvSpPr>
          <p:nvPr/>
        </p:nvSpPr>
        <p:spPr bwMode="auto">
          <a:xfrm>
            <a:off x="2952750" y="3670299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197</a:t>
            </a:r>
            <a:endParaRPr lang="th-TH" sz="2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93" name="TextBox 10"/>
          <p:cNvSpPr txBox="1">
            <a:spLocks noChangeArrowheads="1"/>
          </p:cNvSpPr>
          <p:nvPr/>
        </p:nvSpPr>
        <p:spPr bwMode="auto">
          <a:xfrm>
            <a:off x="3914775" y="38989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65</a:t>
            </a:r>
            <a:endParaRPr lang="th-TH" sz="2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94" name="TextBox 10"/>
          <p:cNvSpPr txBox="1">
            <a:spLocks noChangeArrowheads="1"/>
          </p:cNvSpPr>
          <p:nvPr/>
        </p:nvSpPr>
        <p:spPr bwMode="auto">
          <a:xfrm>
            <a:off x="4692650" y="399415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45</a:t>
            </a:r>
            <a:endParaRPr lang="th-TH" sz="2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95" name="TextBox 10"/>
          <p:cNvSpPr txBox="1">
            <a:spLocks noChangeArrowheads="1"/>
          </p:cNvSpPr>
          <p:nvPr/>
        </p:nvSpPr>
        <p:spPr bwMode="auto">
          <a:xfrm>
            <a:off x="5514644" y="4030971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32</a:t>
            </a:r>
            <a:endParaRPr lang="th-TH" sz="2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96" name="TextBox 10"/>
          <p:cNvSpPr txBox="1">
            <a:spLocks noChangeArrowheads="1"/>
          </p:cNvSpPr>
          <p:nvPr/>
        </p:nvSpPr>
        <p:spPr bwMode="auto">
          <a:xfrm>
            <a:off x="6172200" y="4064948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33</a:t>
            </a:r>
            <a:endParaRPr lang="th-TH" sz="2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97" name="TextBox 10"/>
          <p:cNvSpPr txBox="1">
            <a:spLocks noChangeArrowheads="1"/>
          </p:cNvSpPr>
          <p:nvPr/>
        </p:nvSpPr>
        <p:spPr bwMode="auto">
          <a:xfrm>
            <a:off x="6934200" y="4086225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24</a:t>
            </a:r>
            <a:endParaRPr lang="th-TH" sz="2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98" name="TextBox 10"/>
          <p:cNvSpPr txBox="1">
            <a:spLocks noChangeArrowheads="1"/>
          </p:cNvSpPr>
          <p:nvPr/>
        </p:nvSpPr>
        <p:spPr bwMode="auto">
          <a:xfrm>
            <a:off x="7620000" y="4117005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1</a:t>
            </a:r>
            <a:r>
              <a:rPr lang="en-US" sz="2400" b="1" dirty="0">
                <a:latin typeface="Cordia New" pitchFamily="34" charset="-34"/>
                <a:cs typeface="Cordia New" pitchFamily="34" charset="-34"/>
              </a:rPr>
              <a:t>6</a:t>
            </a:r>
            <a:endParaRPr lang="th-TH" sz="2400" b="1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7" name="รูปภาพ 26" descr="http://www.marketingoops.com/wp-content/uploads/2012/09/image005-1024x576.jpg">
            <a:hlinkClick r:id="rId7" tgtFrame="_blank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4208" y="54592"/>
            <a:ext cx="1259260" cy="80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ตัวยึดหมายเลขภาพนิ่ง 8"/>
          <p:cNvSpPr txBox="1">
            <a:spLocks/>
          </p:cNvSpPr>
          <p:nvPr/>
        </p:nvSpPr>
        <p:spPr bwMode="auto">
          <a:xfrm>
            <a:off x="8763000" y="6442074"/>
            <a:ext cx="294706" cy="415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th-TH" sz="1800" b="1" dirty="0">
                <a:solidFill>
                  <a:srgbClr val="7030A0"/>
                </a:solidFill>
                <a:latin typeface="Angsana New" pitchFamily="18" charset="-34"/>
                <a:cs typeface="+mn-cs"/>
              </a:rPr>
              <a:t>5</a:t>
            </a:r>
          </a:p>
        </p:txBody>
      </p:sp>
      <p:pic>
        <p:nvPicPr>
          <p:cNvPr id="27" name="รูปภาพ 26" descr="http://www.marketingoops.com/wp-content/uploads/2012/09/image005-1024x576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4208" y="54592"/>
            <a:ext cx="1259260" cy="80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1371600" y="-12700"/>
            <a:ext cx="69342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spc="50" dirty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การส่งเสริมสมาคมการค้า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spc="50" dirty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ตั้งแต่ ปี </a:t>
            </a:r>
            <a:r>
              <a:rPr lang="th-TH" b="1" spc="50" dirty="0" smtClean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2553 - 2560</a:t>
            </a:r>
            <a:endParaRPr lang="th-TH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55632" y="2764175"/>
            <a:ext cx="3078712" cy="1447800"/>
          </a:xfrm>
          <a:prstGeom prst="roundRect">
            <a:avLst/>
          </a:prstGeom>
          <a:ln/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30" name="Rectangle 29"/>
          <p:cNvSpPr/>
          <p:nvPr/>
        </p:nvSpPr>
        <p:spPr>
          <a:xfrm>
            <a:off x="1099784" y="1066800"/>
            <a:ext cx="2100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000" b="1" dirty="0">
                <a:latin typeface="Arial" pitchFamily="34" charset="0"/>
                <a:cs typeface="+mn-cs"/>
              </a:rPr>
              <a:t>เป็นสมาชิก</a:t>
            </a:r>
          </a:p>
          <a:p>
            <a:pPr>
              <a:defRPr/>
            </a:pPr>
            <a:r>
              <a:rPr lang="th-TH" sz="2000" b="1" dirty="0">
                <a:latin typeface="Arial" pitchFamily="34" charset="0"/>
                <a:cs typeface="+mn-cs"/>
              </a:rPr>
              <a:t>สภา</a:t>
            </a:r>
            <a:r>
              <a:rPr lang="th-TH" sz="2000" b="1" dirty="0" smtClean="0">
                <a:latin typeface="Arial" pitchFamily="34" charset="0"/>
                <a:cs typeface="+mn-cs"/>
              </a:rPr>
              <a:t>หอการค้า</a:t>
            </a:r>
          </a:p>
          <a:p>
            <a:pPr>
              <a:defRPr/>
            </a:pPr>
            <a:r>
              <a:rPr lang="th-TH" sz="2000" b="1" dirty="0" smtClean="0">
                <a:latin typeface="Arial" pitchFamily="34" charset="0"/>
                <a:cs typeface="+mn-cs"/>
              </a:rPr>
              <a:t>แห่ง</a:t>
            </a:r>
            <a:r>
              <a:rPr lang="th-TH" sz="2000" b="1" dirty="0">
                <a:latin typeface="Arial" pitchFamily="34" charset="0"/>
                <a:cs typeface="+mn-cs"/>
              </a:rPr>
              <a:t>ประเทศไทย   </a:t>
            </a:r>
            <a:r>
              <a:rPr lang="en-US" sz="2000" b="1" dirty="0" smtClean="0">
                <a:latin typeface="Arial" pitchFamily="34" charset="0"/>
                <a:cs typeface="+mn-cs"/>
              </a:rPr>
              <a:t>         </a:t>
            </a:r>
            <a:r>
              <a:rPr lang="th-TH" sz="2000" b="1" dirty="0" smtClean="0">
                <a:latin typeface="CordiaUPC" pitchFamily="34" charset="-34"/>
                <a:cs typeface="CordiaUPC" pitchFamily="34" charset="-34"/>
              </a:rPr>
              <a:t>98 </a:t>
            </a:r>
            <a:r>
              <a:rPr lang="th-TH" sz="2000" b="1" dirty="0">
                <a:latin typeface="Arial" pitchFamily="34" charset="0"/>
                <a:cs typeface="+mn-cs"/>
              </a:rPr>
              <a:t>สมาคม</a:t>
            </a:r>
          </a:p>
        </p:txBody>
      </p:sp>
      <p:sp>
        <p:nvSpPr>
          <p:cNvPr id="31" name="Isosceles Triangle 30"/>
          <p:cNvSpPr/>
          <p:nvPr/>
        </p:nvSpPr>
        <p:spPr>
          <a:xfrm rot="10800000">
            <a:off x="4428226" y="4222102"/>
            <a:ext cx="685800" cy="188871"/>
          </a:xfrm>
          <a:prstGeom prst="triangl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2" name="Isosceles Triangle 31"/>
          <p:cNvSpPr/>
          <p:nvPr/>
        </p:nvSpPr>
        <p:spPr>
          <a:xfrm rot="10800000">
            <a:off x="4436564" y="2514600"/>
            <a:ext cx="685800" cy="217734"/>
          </a:xfrm>
          <a:prstGeom prst="triangl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33" name="Group 19"/>
          <p:cNvGrpSpPr/>
          <p:nvPr/>
        </p:nvGrpSpPr>
        <p:grpSpPr>
          <a:xfrm>
            <a:off x="3157668" y="1018857"/>
            <a:ext cx="3243132" cy="1495743"/>
            <a:chOff x="0" y="304798"/>
            <a:chExt cx="3384550" cy="13738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Rounded Rectangle 20"/>
            <p:cNvSpPr/>
            <p:nvPr/>
          </p:nvSpPr>
          <p:spPr>
            <a:xfrm>
              <a:off x="0" y="304798"/>
              <a:ext cx="3384550" cy="1373825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34287" y="1064613"/>
              <a:ext cx="3149309" cy="48763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ctr"/>
            <a:lstStyle/>
            <a:p>
              <a:pPr algn="ctr" defTabSz="1066800">
                <a:spcAft>
                  <a:spcPts val="0"/>
                </a:spcAft>
                <a:defRPr/>
              </a:pPr>
              <a:r>
                <a:rPr lang="th-TH" sz="2600" b="1" dirty="0"/>
                <a:t>พัฒนา</a:t>
              </a:r>
              <a:r>
                <a:rPr lang="th-TH" sz="2600" b="1" dirty="0" smtClean="0"/>
                <a:t>ศักยภาพ </a:t>
              </a:r>
              <a:endParaRPr lang="th-TH" sz="2600" b="1" dirty="0"/>
            </a:p>
            <a:p>
              <a:pPr algn="ctr" defTabSz="1066800">
                <a:spcAft>
                  <a:spcPts val="0"/>
                </a:spcAft>
                <a:defRPr/>
              </a:pPr>
              <a:r>
                <a:rPr lang="th-TH" sz="2600" b="1" dirty="0" smtClean="0">
                  <a:latin typeface="Cordia New" pitchFamily="34" charset="-34"/>
                  <a:cs typeface="Cordia New" pitchFamily="34" charset="-34"/>
                </a:rPr>
                <a:t>229</a:t>
              </a:r>
              <a:r>
                <a:rPr lang="th-TH" sz="2600" b="1" dirty="0" smtClean="0"/>
                <a:t> สมาคม</a:t>
              </a:r>
            </a:p>
            <a:p>
              <a:pPr algn="ctr" defTabSz="1066800">
                <a:spcAft>
                  <a:spcPts val="0"/>
                </a:spcAft>
                <a:defRPr/>
              </a:pPr>
              <a:endParaRPr lang="th-TH" sz="2600" b="1" dirty="0" smtClean="0"/>
            </a:p>
            <a:p>
              <a:pPr algn="ctr" defTabSz="1066800">
                <a:spcAft>
                  <a:spcPts val="0"/>
                </a:spcAft>
                <a:defRPr/>
              </a:pPr>
              <a:endParaRPr lang="th-TH" sz="2600" dirty="0"/>
            </a:p>
          </p:txBody>
        </p:sp>
      </p:grpSp>
      <p:grpSp>
        <p:nvGrpSpPr>
          <p:cNvPr id="36" name="Group 19"/>
          <p:cNvGrpSpPr/>
          <p:nvPr/>
        </p:nvGrpSpPr>
        <p:grpSpPr>
          <a:xfrm>
            <a:off x="3227067" y="4410974"/>
            <a:ext cx="3134916" cy="1991907"/>
            <a:chOff x="1042045" y="381376"/>
            <a:chExt cx="2503388" cy="11497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Rounded Rectangle 20"/>
            <p:cNvSpPr/>
            <p:nvPr/>
          </p:nvSpPr>
          <p:spPr>
            <a:xfrm>
              <a:off x="1116058" y="381376"/>
              <a:ext cx="2337897" cy="1149749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1042045" y="381376"/>
              <a:ext cx="2503388" cy="1149749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ctr"/>
            <a:lstStyle/>
            <a:p>
              <a:pPr algn="ctr" defTabSz="1066800">
                <a:spcAft>
                  <a:spcPts val="0"/>
                </a:spcAft>
                <a:defRPr/>
              </a:pPr>
              <a:r>
                <a:rPr lang="en-US" b="1" dirty="0" smtClean="0"/>
                <a:t>   </a:t>
              </a:r>
              <a:endParaRPr lang="th-TH" b="1" dirty="0" smtClean="0"/>
            </a:p>
            <a:p>
              <a:pPr algn="ctr" defTabSz="1066800">
                <a:spcAft>
                  <a:spcPts val="0"/>
                </a:spcAft>
                <a:defRPr/>
              </a:pPr>
              <a:endParaRPr lang="th-TH" sz="2000" b="1" dirty="0" smtClean="0"/>
            </a:p>
            <a:p>
              <a:pPr algn="ctr" defTabSz="1066800">
                <a:spcAft>
                  <a:spcPts val="0"/>
                </a:spcAft>
                <a:defRPr/>
              </a:pPr>
              <a:endParaRPr lang="th-TH" sz="2000" b="1" dirty="0" smtClean="0"/>
            </a:p>
            <a:p>
              <a:pPr algn="ctr" defTabSz="1066800">
                <a:spcAft>
                  <a:spcPts val="0"/>
                </a:spcAft>
                <a:defRPr/>
              </a:pPr>
              <a:r>
                <a:rPr lang="th-TH" sz="2000" b="1" dirty="0" smtClean="0"/>
                <a:t>ประกวดสมาคมการค้าดีเด่น</a:t>
              </a:r>
              <a:endParaRPr lang="en-US" sz="2000" b="1" dirty="0" smtClean="0"/>
            </a:p>
            <a:p>
              <a:pPr algn="ctr" defTabSz="1066800">
                <a:spcAft>
                  <a:spcPts val="0"/>
                </a:spcAft>
                <a:defRPr/>
              </a:pPr>
              <a:r>
                <a:rPr lang="th-TH" sz="2000" dirty="0" smtClean="0"/>
                <a:t>ปี 2556 </a:t>
              </a:r>
              <a:r>
                <a:rPr lang="en-US" sz="2000" dirty="0" smtClean="0"/>
                <a:t>: </a:t>
              </a:r>
              <a:r>
                <a:rPr lang="th-TH" sz="2000" dirty="0" smtClean="0"/>
                <a:t>ได้รับรางวัล 17 รางวัล</a:t>
              </a:r>
            </a:p>
            <a:p>
              <a:pPr algn="ctr" defTabSz="1066800">
                <a:spcAft>
                  <a:spcPts val="0"/>
                </a:spcAft>
                <a:defRPr/>
              </a:pPr>
              <a:r>
                <a:rPr lang="th-TH" sz="2000" dirty="0" smtClean="0"/>
                <a:t>ปี 2557 </a:t>
              </a:r>
              <a:r>
                <a:rPr lang="en-US" sz="2000" dirty="0" smtClean="0"/>
                <a:t>: </a:t>
              </a:r>
              <a:r>
                <a:rPr lang="th-TH" sz="2000" dirty="0" smtClean="0"/>
                <a:t>ได้รับรางวัล 20 รางวัล</a:t>
              </a:r>
            </a:p>
            <a:p>
              <a:pPr algn="ctr" defTabSz="1066800">
                <a:spcAft>
                  <a:spcPts val="0"/>
                </a:spcAft>
                <a:defRPr/>
              </a:pPr>
              <a:r>
                <a:rPr lang="th-TH" sz="2000" dirty="0" smtClean="0"/>
                <a:t>ปี 2558 </a:t>
              </a:r>
              <a:r>
                <a:rPr lang="en-US" sz="2000" dirty="0" smtClean="0"/>
                <a:t>: </a:t>
              </a:r>
              <a:r>
                <a:rPr lang="th-TH" sz="2000" dirty="0" smtClean="0"/>
                <a:t>ได้รับรางวัล 29 รางวัล</a:t>
              </a:r>
            </a:p>
            <a:p>
              <a:pPr algn="ctr" defTabSz="1066800">
                <a:spcAft>
                  <a:spcPts val="0"/>
                </a:spcAft>
                <a:defRPr/>
              </a:pPr>
              <a:endParaRPr lang="th-TH" sz="2000" dirty="0" smtClean="0"/>
            </a:p>
            <a:p>
              <a:pPr algn="ctr" defTabSz="1066800">
                <a:spcAft>
                  <a:spcPts val="0"/>
                </a:spcAft>
                <a:defRPr/>
              </a:pPr>
              <a:endParaRPr lang="th-TH" sz="2000" dirty="0" smtClean="0"/>
            </a:p>
            <a:p>
              <a:pPr algn="ctr" defTabSz="1066800">
                <a:spcAft>
                  <a:spcPts val="0"/>
                </a:spcAft>
                <a:defRPr/>
              </a:pPr>
              <a:endParaRPr lang="th-TH" sz="2000" dirty="0" smtClean="0"/>
            </a:p>
            <a:p>
              <a:pPr algn="ctr" defTabSz="1066800">
                <a:spcAft>
                  <a:spcPts val="0"/>
                </a:spcAft>
                <a:defRPr/>
              </a:pPr>
              <a:r>
                <a:rPr lang="th-TH" sz="2000" b="1" dirty="0" smtClean="0"/>
                <a:t> </a:t>
              </a:r>
            </a:p>
            <a:p>
              <a:pPr algn="ctr" defTabSz="1066800">
                <a:spcAft>
                  <a:spcPts val="0"/>
                </a:spcAft>
                <a:defRPr/>
              </a:pPr>
              <a:endParaRPr lang="th-TH" sz="2000" b="1" dirty="0"/>
            </a:p>
          </p:txBody>
        </p:sp>
      </p:grpSp>
      <p:sp>
        <p:nvSpPr>
          <p:cNvPr id="39" name="สี่เหลี่ยมผืนผ้า 4"/>
          <p:cNvSpPr/>
          <p:nvPr/>
        </p:nvSpPr>
        <p:spPr>
          <a:xfrm>
            <a:off x="3569903" y="5722256"/>
            <a:ext cx="2416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66800">
              <a:spcAft>
                <a:spcPts val="0"/>
              </a:spcAft>
              <a:defRPr/>
            </a:pP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cs typeface="Cordia New"/>
              </a:rPr>
              <a:t>ปี </a:t>
            </a: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cs typeface="Cordia New"/>
              </a:rPr>
              <a:t>2559 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cs typeface="+mn-cs"/>
              </a:rPr>
              <a:t>: 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cs typeface="Cordia New"/>
              </a:rPr>
              <a:t>ได้รับรางวัล </a:t>
            </a: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cs typeface="Cordia New"/>
              </a:rPr>
              <a:t>40 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cs typeface="Cordia New"/>
              </a:rPr>
              <a:t>รางวัล</a:t>
            </a:r>
          </a:p>
        </p:txBody>
      </p:sp>
      <p:sp>
        <p:nvSpPr>
          <p:cNvPr id="40" name="สี่เหลี่ยมผืนผ้า 37"/>
          <p:cNvSpPr/>
          <p:nvPr/>
        </p:nvSpPr>
        <p:spPr>
          <a:xfrm>
            <a:off x="3586502" y="5995206"/>
            <a:ext cx="2416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66800">
              <a:spcAft>
                <a:spcPts val="0"/>
              </a:spcAft>
              <a:defRPr/>
            </a:pP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cs typeface="Cordia New"/>
              </a:rPr>
              <a:t>ปี </a:t>
            </a: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cs typeface="Cordia New"/>
              </a:rPr>
              <a:t>2560 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cs typeface="+mn-cs"/>
              </a:rPr>
              <a:t>: 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cs typeface="Cordia New"/>
              </a:rPr>
              <a:t>ได้รับรางวัล </a:t>
            </a: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cs typeface="Cordia New"/>
              </a:rPr>
              <a:t>45 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cs typeface="Cordia New"/>
              </a:rPr>
              <a:t>รางวัล</a:t>
            </a:r>
          </a:p>
        </p:txBody>
      </p:sp>
      <p:sp>
        <p:nvSpPr>
          <p:cNvPr id="41" name="Pentagon 40"/>
          <p:cNvSpPr/>
          <p:nvPr/>
        </p:nvSpPr>
        <p:spPr>
          <a:xfrm>
            <a:off x="1066800" y="1092784"/>
            <a:ext cx="2057400" cy="1271473"/>
          </a:xfrm>
          <a:prstGeom prst="homePlate">
            <a:avLst/>
          </a:prstGeom>
          <a:noFill/>
          <a:ln>
            <a:solidFill>
              <a:srgbClr val="765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TextBox 41"/>
          <p:cNvSpPr txBox="1"/>
          <p:nvPr/>
        </p:nvSpPr>
        <p:spPr>
          <a:xfrm>
            <a:off x="3715028" y="2887910"/>
            <a:ext cx="2176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สมาคมการค้าต้นแบบ</a:t>
            </a:r>
          </a:p>
          <a:p>
            <a:pPr algn="ctr"/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Best Practice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algn="ctr"/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41 สมาคม</a:t>
            </a:r>
            <a:endParaRPr lang="th-TH" sz="24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40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33600" y="0"/>
            <a:ext cx="50292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spc="50" dirty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ข้อมูลหอการค้า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spc="50" dirty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ณ วันที่ </a:t>
            </a:r>
            <a:r>
              <a:rPr lang="en-US" b="1" spc="50" dirty="0" smtClean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31 </a:t>
            </a:r>
            <a:r>
              <a:rPr lang="th-TH" b="1" spc="50" dirty="0" smtClean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พฤษภาคม </a:t>
            </a:r>
            <a:r>
              <a:rPr lang="en-US" b="1" spc="50" dirty="0" smtClean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2561</a:t>
            </a:r>
            <a:endParaRPr lang="en-US" b="1" spc="50" dirty="0">
              <a:ln w="11430"/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2293" name="TextBox 45"/>
          <p:cNvSpPr txBox="1">
            <a:spLocks noChangeArrowheads="1"/>
          </p:cNvSpPr>
          <p:nvPr/>
        </p:nvSpPr>
        <p:spPr bwMode="auto">
          <a:xfrm>
            <a:off x="8763000" y="6477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6</a:t>
            </a:r>
            <a:endParaRPr lang="th-TH" sz="18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09600" y="1270000"/>
            <a:ext cx="1295400" cy="685800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2000" b="1" dirty="0">
                <a:latin typeface="CordiaUPC" pitchFamily="34" charset="-34"/>
                <a:cs typeface="CordiaUPC" pitchFamily="34" charset="-34"/>
              </a:rPr>
              <a:t>ความหมาย</a:t>
            </a:r>
            <a:endParaRPr lang="en-US" sz="20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09600" y="2798763"/>
            <a:ext cx="1295400" cy="685800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2000" b="1" dirty="0">
                <a:latin typeface="CordiaUPC" pitchFamily="34" charset="-34"/>
                <a:cs typeface="CordiaUPC" pitchFamily="34" charset="-34"/>
              </a:rPr>
              <a:t>การจัดตั้ง</a:t>
            </a:r>
            <a:endParaRPr lang="en-US" sz="20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09600" y="4475163"/>
            <a:ext cx="1295400" cy="685800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2000" b="1" dirty="0">
                <a:latin typeface="CordiaUPC" pitchFamily="34" charset="-34"/>
                <a:cs typeface="CordiaUPC" pitchFamily="34" charset="-34"/>
              </a:rPr>
              <a:t>บทบาท</a:t>
            </a:r>
          </a:p>
          <a:p>
            <a:pPr algn="ctr">
              <a:defRPr/>
            </a:pPr>
            <a:r>
              <a:rPr lang="th-TH" sz="2000" b="1" dirty="0">
                <a:latin typeface="CordiaUPC" pitchFamily="34" charset="-34"/>
                <a:cs typeface="CordiaUPC" pitchFamily="34" charset="-34"/>
              </a:rPr>
              <a:t>ความสำคัญ</a:t>
            </a:r>
            <a:endParaRPr lang="en-US" sz="20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133600" y="4464050"/>
            <a:ext cx="6858000" cy="1477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66700">
              <a:tabLst>
                <a:tab pos="361950" algn="l"/>
              </a:tabLst>
              <a:defRPr/>
            </a:pPr>
            <a:r>
              <a:rPr lang="th-TH" sz="1800" dirty="0">
                <a:latin typeface="Arial" pitchFamily="34" charset="0"/>
                <a:cs typeface="+mn-cs"/>
              </a:rPr>
              <a:t>เป็นองค์กรที่รวบรวมความคิดและข้อเสนอแนะในการแก้ไขปัญหาและพัฒนาเศรษฐกิจแก่รัฐบาลและหน่วยงานที่เกี่ยวข้อง</a:t>
            </a:r>
          </a:p>
          <a:p>
            <a:pPr marL="266700">
              <a:tabLst>
                <a:tab pos="361950" algn="l"/>
              </a:tabLst>
              <a:defRPr/>
            </a:pPr>
            <a:r>
              <a:rPr lang="th-TH" sz="1800" dirty="0">
                <a:latin typeface="Arial" pitchFamily="34" charset="0"/>
                <a:cs typeface="+mn-cs"/>
              </a:rPr>
              <a:t>ส่งเสริมและพัฒนาภาคธุรกิจและเศรษฐกิจโดยรวมของประเทศ</a:t>
            </a:r>
          </a:p>
          <a:p>
            <a:pPr marL="266700">
              <a:tabLst>
                <a:tab pos="361950" algn="l"/>
              </a:tabLst>
              <a:defRPr/>
            </a:pPr>
            <a:r>
              <a:rPr lang="th-TH" sz="1800" dirty="0">
                <a:latin typeface="Arial" pitchFamily="34" charset="0"/>
                <a:cs typeface="+mn-cs"/>
              </a:rPr>
              <a:t>เป็นตัวแทนภาคเอกชนในการประสานงานและร่วมมือกับภาครัฐและภาคเอกชน</a:t>
            </a:r>
          </a:p>
          <a:p>
            <a:pPr marL="266700">
              <a:tabLst>
                <a:tab pos="361950" algn="l"/>
              </a:tabLst>
              <a:defRPr/>
            </a:pPr>
            <a:r>
              <a:rPr lang="th-TH" sz="1800" dirty="0">
                <a:latin typeface="Arial" pitchFamily="34" charset="0"/>
                <a:cs typeface="+mn-cs"/>
              </a:rPr>
              <a:t> ทั้งในประเทศและต่างประเทศ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133600" y="2794000"/>
            <a:ext cx="6858000" cy="923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85725">
              <a:tabLst>
                <a:tab pos="361950" algn="l"/>
              </a:tabLst>
              <a:defRPr/>
            </a:pPr>
            <a:r>
              <a:rPr lang="th-TH" sz="1800" b="1" dirty="0">
                <a:latin typeface="CordiaUPC" pitchFamily="34" charset="-34"/>
                <a:cs typeface="+mn-cs"/>
              </a:rPr>
              <a:t>หอการค้า</a:t>
            </a:r>
            <a:r>
              <a:rPr lang="th-TH" sz="1800" dirty="0">
                <a:latin typeface="CordiaUPC" pitchFamily="34" charset="-34"/>
                <a:cs typeface="+mn-cs"/>
              </a:rPr>
              <a:t> มีสถานะเป็น</a:t>
            </a:r>
            <a:r>
              <a:rPr lang="th-TH" sz="1800" b="1" dirty="0">
                <a:latin typeface="CordiaUPC" pitchFamily="34" charset="-34"/>
                <a:cs typeface="+mn-cs"/>
              </a:rPr>
              <a:t> “นิติบุคคล” </a:t>
            </a:r>
            <a:r>
              <a:rPr lang="th-TH" sz="1800" dirty="0">
                <a:latin typeface="CordiaUPC" pitchFamily="34" charset="-34"/>
                <a:cs typeface="+mn-cs"/>
              </a:rPr>
              <a:t>ตาม</a:t>
            </a:r>
            <a:r>
              <a:rPr lang="th-TH" sz="1800" b="1" dirty="0">
                <a:latin typeface="CordiaUPC" pitchFamily="34" charset="-34"/>
                <a:cs typeface="+mn-cs"/>
              </a:rPr>
              <a:t> “พระราชบัญญัติหอการค้า พ.ศ. </a:t>
            </a:r>
            <a:r>
              <a:rPr lang="en-US" sz="1800" b="1" dirty="0">
                <a:latin typeface="CordiaUPC" pitchFamily="34" charset="-34"/>
                <a:cs typeface="+mn-cs"/>
              </a:rPr>
              <a:t>2509</a:t>
            </a:r>
            <a:r>
              <a:rPr lang="th-TH" sz="1800" b="1" dirty="0">
                <a:latin typeface="CordiaUPC" pitchFamily="34" charset="-34"/>
                <a:cs typeface="+mn-cs"/>
              </a:rPr>
              <a:t>” </a:t>
            </a:r>
            <a:r>
              <a:rPr lang="th-TH" sz="1800" dirty="0">
                <a:latin typeface="CordiaUPC" pitchFamily="34" charset="-34"/>
                <a:cs typeface="+mn-cs"/>
              </a:rPr>
              <a:t>โดย</a:t>
            </a:r>
            <a:r>
              <a:rPr lang="th-TH" sz="1800" dirty="0">
                <a:latin typeface="Arial" pitchFamily="34" charset="0"/>
                <a:cs typeface="+mn-cs"/>
              </a:rPr>
              <a:t>ผู้เริ่มก่อการจัดตั้ง ซึ่งเป็น</a:t>
            </a:r>
            <a:r>
              <a:rPr lang="th-TH" sz="1800" dirty="0">
                <a:latin typeface="TH SarabunPSK๙" pitchFamily="34" charset="-34"/>
                <a:cs typeface="+mn-cs"/>
              </a:rPr>
              <a:t>บุคคลธรรมดาและเป็นผู้ประกอบธุรกิจไม่น้อยกว่า </a:t>
            </a:r>
            <a:r>
              <a:rPr lang="th-TH" sz="1800" b="1" dirty="0">
                <a:latin typeface="TH SarabunPSK๙" pitchFamily="34" charset="-34"/>
                <a:cs typeface="+mn-cs"/>
              </a:rPr>
              <a:t>5 </a:t>
            </a:r>
            <a:r>
              <a:rPr lang="th-TH" sz="1800" dirty="0">
                <a:latin typeface="TH SarabunPSK๙" pitchFamily="34" charset="-34"/>
                <a:cs typeface="+mn-cs"/>
              </a:rPr>
              <a:t>คน </a:t>
            </a:r>
            <a:r>
              <a:rPr lang="th-TH" sz="1800" dirty="0">
                <a:latin typeface="CordiaUPC" pitchFamily="34" charset="-34"/>
                <a:cs typeface="+mn-cs"/>
              </a:rPr>
              <a:t>ยื่นคำขออนุญาตจัดตั้งต่อนายทะเบียนหอการค้า</a:t>
            </a:r>
          </a:p>
        </p:txBody>
      </p:sp>
      <p:sp>
        <p:nvSpPr>
          <p:cNvPr id="14" name="Oval 13"/>
          <p:cNvSpPr/>
          <p:nvPr/>
        </p:nvSpPr>
        <p:spPr>
          <a:xfrm>
            <a:off x="2266950" y="4603599"/>
            <a:ext cx="108000" cy="108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56317" y="5132784"/>
            <a:ext cx="108000" cy="108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70199" y="5421469"/>
            <a:ext cx="108000" cy="108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133600" y="1270000"/>
            <a:ext cx="6858000" cy="646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85725">
              <a:tabLst>
                <a:tab pos="361950" algn="l"/>
              </a:tabLst>
              <a:defRPr/>
            </a:pPr>
            <a:r>
              <a:rPr lang="th-TH" sz="1800" b="1" dirty="0">
                <a:latin typeface="TH SarabunPSK๙" pitchFamily="34" charset="-34"/>
                <a:cs typeface="+mn-cs"/>
              </a:rPr>
              <a:t>“หอการค้า” </a:t>
            </a:r>
            <a:r>
              <a:rPr lang="th-TH" sz="1800" dirty="0">
                <a:latin typeface="TH SarabunPSK๙" pitchFamily="34" charset="-34"/>
                <a:cs typeface="+mn-cs"/>
              </a:rPr>
              <a:t>หมายถึง สถาบันภาคเอกชนที่ผู้ประกอบธุรกิจรวมตัวกันจัดตั้งขึ้นเพื่อส่งเสริมการค้า บริการ วิชาชีพอิสระ อุตสาหกรรม เกษตรกรรม การเงิน/เศรษฐกิจ อันมิใช่เป็นการหาผลกำไรหรือรายได้แบ่งปันกัน</a:t>
            </a:r>
            <a:r>
              <a:rPr lang="en-US" sz="1800" dirty="0">
                <a:latin typeface="TH SarabunPSK๙" pitchFamily="34" charset="-34"/>
                <a:cs typeface="+mn-cs"/>
              </a:rPr>
              <a:t> </a:t>
            </a:r>
          </a:p>
        </p:txBody>
      </p:sp>
      <p:pic>
        <p:nvPicPr>
          <p:cNvPr id="23" name="รูปภาพ 22" descr="http://www.marketingoops.com/wp-content/uploads/2012/09/image005-1024x576.jp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4208" y="54592"/>
            <a:ext cx="1259260" cy="80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71600" y="0"/>
            <a:ext cx="62484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spc="50" dirty="0">
                <a:ln w="11430"/>
                <a:solidFill>
                  <a:srgbClr val="7030A0"/>
                </a:solidFill>
                <a:latin typeface="TH SarabunPSK๙" pitchFamily="34" charset="-34"/>
                <a:cs typeface="+mn-cs"/>
              </a:rPr>
              <a:t>หอการค้าคงอยู่ในทะเบียน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spc="50" dirty="0">
                <a:ln w="11430"/>
                <a:solidFill>
                  <a:srgbClr val="7030A0"/>
                </a:solidFill>
                <a:latin typeface="TH SarabunPSK๙" pitchFamily="34" charset="-34"/>
                <a:cs typeface="+mn-cs"/>
              </a:rPr>
              <a:t>ณ วันที่ </a:t>
            </a:r>
            <a:r>
              <a:rPr lang="th-TH" b="1" spc="50" dirty="0" smtClean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31 พฤษภาคม </a:t>
            </a:r>
            <a:r>
              <a:rPr lang="en-US" b="1" spc="50" dirty="0" smtClean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2561</a:t>
            </a:r>
            <a:r>
              <a:rPr lang="th-TH" b="1" spc="50" dirty="0" smtClean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 </a:t>
            </a:r>
            <a:r>
              <a:rPr lang="th-TH" b="1" spc="50" dirty="0" smtClean="0">
                <a:ln w="11430"/>
                <a:solidFill>
                  <a:srgbClr val="7030A0"/>
                </a:solidFill>
                <a:latin typeface="TH SarabunPSK๙" pitchFamily="34" charset="-34"/>
                <a:cs typeface="+mn-cs"/>
              </a:rPr>
              <a:t>จำนวน 116 </a:t>
            </a:r>
            <a:r>
              <a:rPr lang="th-TH" b="1" spc="50" dirty="0">
                <a:ln w="11430"/>
                <a:solidFill>
                  <a:srgbClr val="7030A0"/>
                </a:solidFill>
                <a:latin typeface="TH SarabunPSK๙" pitchFamily="34" charset="-34"/>
                <a:cs typeface="+mn-cs"/>
              </a:rPr>
              <a:t>หอการค้า</a:t>
            </a:r>
          </a:p>
        </p:txBody>
      </p:sp>
      <p:sp>
        <p:nvSpPr>
          <p:cNvPr id="4104" name="TextBox 45"/>
          <p:cNvSpPr txBox="1">
            <a:spLocks noChangeArrowheads="1"/>
          </p:cNvSpPr>
          <p:nvPr/>
        </p:nvSpPr>
        <p:spPr bwMode="auto">
          <a:xfrm>
            <a:off x="8823325" y="6488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7</a:t>
            </a:r>
            <a:endParaRPr lang="th-TH" sz="18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19" name="รูปภาพ 18" descr="http://www.marketingoops.com/wp-content/uploads/2012/09/image005-1024x576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4208" y="54592"/>
            <a:ext cx="1259260" cy="80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657014737"/>
              </p:ext>
            </p:extLst>
          </p:nvPr>
        </p:nvGraphicFramePr>
        <p:xfrm>
          <a:off x="990600" y="1397000"/>
          <a:ext cx="77724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1708810"/>
            <a:ext cx="1795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หอการค้าต่างประเทศ</a:t>
            </a: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(38)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0611" y="1447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สภ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หอการค้าแห่งประเทศไทย</a:t>
            </a: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(1)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86600" y="2400743"/>
            <a:ext cx="1429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หอการค้าจังหวัด</a:t>
            </a: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(76)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200" y="44196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หอการค้าไทย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(หอการค้าประจำกรุงเทพ)</a:t>
            </a: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(1)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0" y="1938070"/>
            <a:ext cx="5334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19400" y="1938070"/>
            <a:ext cx="0" cy="9906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521972" y="2625304"/>
            <a:ext cx="59769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521972" y="2625304"/>
            <a:ext cx="0" cy="4833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724400" y="1696407"/>
            <a:ext cx="59769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724400" y="1696407"/>
            <a:ext cx="0" cy="70433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00200" y="4648200"/>
            <a:ext cx="762000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322098" y="3962400"/>
            <a:ext cx="9604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65%</a:t>
            </a:r>
            <a:endParaRPr lang="th-TH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20992" y="2895600"/>
            <a:ext cx="9604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h-TH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33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%</a:t>
            </a:r>
            <a:endParaRPr lang="th-TH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24400" y="204052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%</a:t>
            </a:r>
            <a:endParaRPr lang="th-TH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33600" y="4648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%</a:t>
            </a:r>
            <a:endParaRPr lang="th-TH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-9525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05583"/>
              </p:ext>
            </p:extLst>
          </p:nvPr>
        </p:nvGraphicFramePr>
        <p:xfrm>
          <a:off x="795338" y="1371600"/>
          <a:ext cx="6788150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" name="แผ่นงาน" r:id="rId4" imgW="6791376" imgH="4867344" progId="Excel.Sheet.8">
                  <p:embed/>
                </p:oleObj>
              </mc:Choice>
              <mc:Fallback>
                <p:oleObj name="แผ่นงาน" r:id="rId4" imgW="6791376" imgH="4867344" progId="Excel.Sheet.8">
                  <p:embed/>
                  <p:pic>
                    <p:nvPicPr>
                      <p:cNvPr id="0" name="แผนภูมิ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371600"/>
                        <a:ext cx="6788150" cy="4867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/>
          <p:nvPr/>
        </p:nvSpPr>
        <p:spPr>
          <a:xfrm>
            <a:off x="2209800" y="0"/>
            <a:ext cx="44958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spc="50" dirty="0">
                <a:ln w="11430"/>
                <a:solidFill>
                  <a:srgbClr val="7030A0"/>
                </a:solidFill>
                <a:latin typeface="TH SarabunPSK๙" pitchFamily="34" charset="-34"/>
                <a:cs typeface="+mn-cs"/>
              </a:rPr>
              <a:t>หอการค้าจังหวัด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spc="50" dirty="0">
                <a:ln w="11430"/>
                <a:solidFill>
                  <a:srgbClr val="7030A0"/>
                </a:solidFill>
                <a:latin typeface="TH SarabunPSK๙" pitchFamily="34" charset="-34"/>
                <a:cs typeface="+mn-cs"/>
              </a:rPr>
              <a:t>76 จังหวัด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374650" y="4114800"/>
            <a:ext cx="1196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400" b="1" dirty="0">
                <a:latin typeface="CordiaUPC" pitchFamily="34" charset="-34"/>
                <a:cs typeface="CordiaUPC" pitchFamily="34" charset="-34"/>
              </a:rPr>
              <a:t>เหนือ (16)</a:t>
            </a:r>
          </a:p>
        </p:txBody>
      </p:sp>
      <p:sp>
        <p:nvSpPr>
          <p:cNvPr id="5127" name="TextBox 13"/>
          <p:cNvSpPr txBox="1">
            <a:spLocks noChangeArrowheads="1"/>
          </p:cNvSpPr>
          <p:nvPr/>
        </p:nvSpPr>
        <p:spPr bwMode="auto">
          <a:xfrm>
            <a:off x="490538" y="2667000"/>
            <a:ext cx="1109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>
                <a:latin typeface="CordiaUPC" pitchFamily="34" charset="-34"/>
                <a:cs typeface="CordiaUPC" pitchFamily="34" charset="-34"/>
              </a:rPr>
              <a:t>ใต้ (14)</a:t>
            </a:r>
          </a:p>
        </p:txBody>
      </p:sp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1624013" y="1666875"/>
            <a:ext cx="2490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>
                <a:latin typeface="CordiaUPC" pitchFamily="34" charset="-34"/>
                <a:cs typeface="CordiaUPC" pitchFamily="34" charset="-34"/>
              </a:rPr>
              <a:t>ตะวันออก  (7)</a:t>
            </a:r>
          </a:p>
        </p:txBody>
      </p:sp>
      <p:sp>
        <p:nvSpPr>
          <p:cNvPr id="5129" name="TextBox 15"/>
          <p:cNvSpPr txBox="1">
            <a:spLocks noChangeArrowheads="1"/>
          </p:cNvSpPr>
          <p:nvPr/>
        </p:nvSpPr>
        <p:spPr bwMode="auto">
          <a:xfrm>
            <a:off x="6253163" y="1881188"/>
            <a:ext cx="259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>
                <a:latin typeface="CordiaUPC" pitchFamily="34" charset="-34"/>
                <a:cs typeface="CordiaUPC" pitchFamily="34" charset="-34"/>
              </a:rPr>
              <a:t>ตะวันออกเฉียงเหนือ  (20)</a:t>
            </a:r>
          </a:p>
        </p:txBody>
      </p:sp>
      <p:sp>
        <p:nvSpPr>
          <p:cNvPr id="5130" name="TextBox 16"/>
          <p:cNvSpPr txBox="1">
            <a:spLocks noChangeArrowheads="1"/>
          </p:cNvSpPr>
          <p:nvPr/>
        </p:nvSpPr>
        <p:spPr bwMode="auto">
          <a:xfrm>
            <a:off x="6850856" y="4106068"/>
            <a:ext cx="1395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>
                <a:latin typeface="CordiaUPC" pitchFamily="34" charset="-34"/>
                <a:cs typeface="CordiaUPC" pitchFamily="34" charset="-34"/>
              </a:rPr>
              <a:t>กลาง (19) </a:t>
            </a:r>
          </a:p>
        </p:txBody>
      </p:sp>
      <p:cxnSp>
        <p:nvCxnSpPr>
          <p:cNvPr id="13" name="Straight Connector 13"/>
          <p:cNvCxnSpPr/>
          <p:nvPr/>
        </p:nvCxnSpPr>
        <p:spPr>
          <a:xfrm>
            <a:off x="1295400" y="2894013"/>
            <a:ext cx="762000" cy="1587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/>
        </p:nvCxnSpPr>
        <p:spPr>
          <a:xfrm>
            <a:off x="887413" y="4735513"/>
            <a:ext cx="13684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6"/>
          <p:cNvCxnSpPr/>
          <p:nvPr/>
        </p:nvCxnSpPr>
        <p:spPr>
          <a:xfrm rot="5400000" flipH="1" flipV="1">
            <a:off x="773907" y="4618831"/>
            <a:ext cx="228600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7"/>
          <p:cNvCxnSpPr/>
          <p:nvPr/>
        </p:nvCxnSpPr>
        <p:spPr>
          <a:xfrm>
            <a:off x="6091237" y="4832349"/>
            <a:ext cx="936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8"/>
          <p:cNvCxnSpPr/>
          <p:nvPr/>
        </p:nvCxnSpPr>
        <p:spPr>
          <a:xfrm flipV="1">
            <a:off x="7024686" y="4599781"/>
            <a:ext cx="0" cy="229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9"/>
          <p:cNvCxnSpPr/>
          <p:nvPr/>
        </p:nvCxnSpPr>
        <p:spPr>
          <a:xfrm>
            <a:off x="5892800" y="2122488"/>
            <a:ext cx="396875" cy="1587"/>
          </a:xfrm>
          <a:prstGeom prst="line">
            <a:avLst/>
          </a:prstGeom>
          <a:ln>
            <a:solidFill>
              <a:srgbClr val="63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1"/>
          <p:cNvCxnSpPr/>
          <p:nvPr/>
        </p:nvCxnSpPr>
        <p:spPr>
          <a:xfrm rot="5400000">
            <a:off x="5703094" y="2312194"/>
            <a:ext cx="381000" cy="1588"/>
          </a:xfrm>
          <a:prstGeom prst="line">
            <a:avLst/>
          </a:prstGeom>
          <a:ln>
            <a:solidFill>
              <a:srgbClr val="63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2"/>
          <p:cNvCxnSpPr/>
          <p:nvPr/>
        </p:nvCxnSpPr>
        <p:spPr>
          <a:xfrm rot="5400000">
            <a:off x="3371056" y="2062957"/>
            <a:ext cx="358775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3"/>
          <p:cNvCxnSpPr/>
          <p:nvPr/>
        </p:nvCxnSpPr>
        <p:spPr>
          <a:xfrm>
            <a:off x="3154363" y="1878013"/>
            <a:ext cx="395287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0" name="TextBox 45"/>
          <p:cNvSpPr txBox="1">
            <a:spLocks noChangeArrowheads="1"/>
          </p:cNvSpPr>
          <p:nvPr/>
        </p:nvSpPr>
        <p:spPr bwMode="auto">
          <a:xfrm>
            <a:off x="8915400" y="64008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8</a:t>
            </a:r>
            <a:endParaRPr lang="th-TH" sz="18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22" name="รูปภาพ 21" descr="http://www.marketingoops.com/wp-content/uploads/2012/09/image005-1024x576.jpg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54208" y="54592"/>
            <a:ext cx="1259260" cy="80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09800" y="-76200"/>
            <a:ext cx="44958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spc="50" dirty="0">
                <a:ln w="11430"/>
                <a:solidFill>
                  <a:srgbClr val="7030A0"/>
                </a:solidFill>
                <a:latin typeface="TH SarabunPSK๙" pitchFamily="34" charset="-34"/>
                <a:cs typeface="+mn-cs"/>
              </a:rPr>
              <a:t>หอการค้าต่างประเทศ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spc="50" dirty="0" smtClean="0">
                <a:ln w="11430"/>
                <a:solidFill>
                  <a:srgbClr val="7030A0"/>
                </a:solidFill>
                <a:latin typeface="TH SarabunPSK๙" pitchFamily="34" charset="-34"/>
                <a:cs typeface="+mn-cs"/>
              </a:rPr>
              <a:t>3</a:t>
            </a:r>
            <a:r>
              <a:rPr lang="th-TH" b="1" spc="50" dirty="0">
                <a:ln w="11430"/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8</a:t>
            </a:r>
            <a:r>
              <a:rPr lang="th-TH" b="1" spc="50" dirty="0" smtClean="0">
                <a:ln w="11430"/>
                <a:solidFill>
                  <a:srgbClr val="7030A0"/>
                </a:solidFill>
                <a:latin typeface="TH SarabunPSK๙" pitchFamily="34" charset="-34"/>
                <a:cs typeface="+mn-cs"/>
              </a:rPr>
              <a:t> </a:t>
            </a:r>
            <a:r>
              <a:rPr lang="th-TH" b="1" spc="50" dirty="0">
                <a:ln w="11430"/>
                <a:solidFill>
                  <a:srgbClr val="7030A0"/>
                </a:solidFill>
                <a:latin typeface="TH SarabunPSK๙" pitchFamily="34" charset="-34"/>
                <a:cs typeface="+mn-cs"/>
              </a:rPr>
              <a:t>หอการค้า</a:t>
            </a:r>
          </a:p>
        </p:txBody>
      </p:sp>
      <p:sp>
        <p:nvSpPr>
          <p:cNvPr id="6150" name="TextBox 13"/>
          <p:cNvSpPr txBox="1">
            <a:spLocks noChangeArrowheads="1"/>
          </p:cNvSpPr>
          <p:nvPr/>
        </p:nvSpPr>
        <p:spPr bwMode="auto">
          <a:xfrm>
            <a:off x="1096962" y="3943350"/>
            <a:ext cx="15271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200" b="1" dirty="0">
                <a:latin typeface="CordiaUPC" pitchFamily="34" charset="-34"/>
                <a:cs typeface="CordiaUPC" pitchFamily="34" charset="-34"/>
              </a:rPr>
              <a:t>ทวีปเอเชีย (</a:t>
            </a:r>
            <a:r>
              <a:rPr lang="th-TH" sz="2200" b="1" dirty="0" smtClean="0">
                <a:latin typeface="CordiaUPC" pitchFamily="34" charset="-34"/>
                <a:cs typeface="CordiaUPC" pitchFamily="34" charset="-34"/>
              </a:rPr>
              <a:t>11)</a:t>
            </a:r>
            <a:endParaRPr lang="th-TH" sz="22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151" name="TextBox 45"/>
          <p:cNvSpPr txBox="1">
            <a:spLocks noChangeArrowheads="1"/>
          </p:cNvSpPr>
          <p:nvPr/>
        </p:nvSpPr>
        <p:spPr bwMode="auto">
          <a:xfrm>
            <a:off x="8763000" y="64770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8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9</a:t>
            </a:r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>
            <a:off x="1249362" y="4386263"/>
            <a:ext cx="990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1)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ญี่ปุ่น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2)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จีน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3)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เกาหลี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4)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อินเดีย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5)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อิสราเอล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6)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สิงคโปร์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7)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เนปาล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8)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มาเลเซีย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9)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ศรีลังกา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10) </a:t>
            </a:r>
            <a:r>
              <a:rPr lang="th-TH" sz="12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ปากีสถาน</a:t>
            </a:r>
          </a:p>
          <a:p>
            <a:r>
              <a:rPr lang="th-TH" sz="12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11)</a:t>
            </a:r>
            <a:r>
              <a:rPr lang="en-US" sz="12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 </a:t>
            </a:r>
            <a:r>
              <a:rPr lang="th-TH" sz="12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อินโดนีเซีย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5400000" flipH="1" flipV="1">
            <a:off x="1839119" y="4385469"/>
            <a:ext cx="215900" cy="158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TextBox 10"/>
          <p:cNvSpPr txBox="1">
            <a:spLocks noChangeArrowheads="1"/>
          </p:cNvSpPr>
          <p:nvPr/>
        </p:nvSpPr>
        <p:spPr bwMode="auto">
          <a:xfrm>
            <a:off x="4267200" y="1528763"/>
            <a:ext cx="21621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200" b="1" dirty="0">
                <a:latin typeface="CordiaUPC" pitchFamily="34" charset="-34"/>
                <a:cs typeface="CordiaUPC" pitchFamily="34" charset="-34"/>
              </a:rPr>
              <a:t>ทวีปอเมริกา </a:t>
            </a:r>
            <a:r>
              <a:rPr lang="th-TH" sz="2200" b="1" dirty="0" smtClean="0">
                <a:latin typeface="CordiaUPC" pitchFamily="34" charset="-34"/>
                <a:cs typeface="CordiaUPC" pitchFamily="34" charset="-34"/>
              </a:rPr>
              <a:t>(3)</a:t>
            </a:r>
            <a:endParaRPr lang="th-TH" sz="22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156" name="TextBox 11"/>
          <p:cNvSpPr txBox="1">
            <a:spLocks noChangeArrowheads="1"/>
          </p:cNvSpPr>
          <p:nvPr/>
        </p:nvSpPr>
        <p:spPr bwMode="auto">
          <a:xfrm>
            <a:off x="1219200" y="1482725"/>
            <a:ext cx="2349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200" b="1">
                <a:latin typeface="CordiaUPC" pitchFamily="34" charset="-34"/>
                <a:cs typeface="CordiaUPC" pitchFamily="34" charset="-34"/>
              </a:rPr>
              <a:t>ทวีปออสเตรเลีย (2)</a:t>
            </a:r>
          </a:p>
        </p:txBody>
      </p:sp>
      <p:sp>
        <p:nvSpPr>
          <p:cNvPr id="6157" name="Rectangle 15"/>
          <p:cNvSpPr>
            <a:spLocks noChangeArrowheads="1"/>
          </p:cNvSpPr>
          <p:nvPr/>
        </p:nvSpPr>
        <p:spPr bwMode="auto">
          <a:xfrm>
            <a:off x="1568450" y="1838325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1)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ออสเตรเลีย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2)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นิวซีแลนด์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158" name="Rectangle 16"/>
          <p:cNvSpPr>
            <a:spLocks noChangeArrowheads="1"/>
          </p:cNvSpPr>
          <p:nvPr/>
        </p:nvSpPr>
        <p:spPr bwMode="auto">
          <a:xfrm>
            <a:off x="6019800" y="1604963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1)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สหรัฐอเมริกา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2) </a:t>
            </a:r>
            <a:r>
              <a:rPr lang="th-TH" sz="12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แคนาดา</a:t>
            </a:r>
          </a:p>
          <a:p>
            <a:r>
              <a:rPr lang="th-TH" sz="12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3) เม็กซิกัน</a:t>
            </a:r>
          </a:p>
          <a:p>
            <a:r>
              <a:rPr lang="th-TH" sz="12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4) บราซิล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163" name="TextBox 9"/>
          <p:cNvSpPr txBox="1">
            <a:spLocks noChangeArrowheads="1"/>
          </p:cNvSpPr>
          <p:nvPr/>
        </p:nvSpPr>
        <p:spPr bwMode="auto">
          <a:xfrm>
            <a:off x="6933665" y="2649538"/>
            <a:ext cx="2170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200" b="1" dirty="0">
                <a:latin typeface="CordiaUPC" pitchFamily="34" charset="-34"/>
                <a:cs typeface="CordiaUPC" pitchFamily="34" charset="-34"/>
              </a:rPr>
              <a:t>ทวีปยุโรป (</a:t>
            </a:r>
            <a:r>
              <a:rPr lang="th-TH" sz="2200" b="1" dirty="0" smtClean="0">
                <a:latin typeface="CordiaUPC" pitchFamily="34" charset="-34"/>
                <a:cs typeface="CordiaUPC" pitchFamily="34" charset="-34"/>
              </a:rPr>
              <a:t>17)</a:t>
            </a:r>
            <a:endParaRPr lang="th-TH" sz="22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164" name="Rectangle 12"/>
          <p:cNvSpPr>
            <a:spLocks noChangeArrowheads="1"/>
          </p:cNvSpPr>
          <p:nvPr/>
        </p:nvSpPr>
        <p:spPr bwMode="auto">
          <a:xfrm>
            <a:off x="7165360" y="3081338"/>
            <a:ext cx="192786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1)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ฝรั่งเศส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2)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อังกฤษ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3)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เยอรมนี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4)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อิตาลี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5)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สวีเดน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6)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เนเธอร์แลนด์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7)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ฟินแลนด์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8)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เดนมาร์ก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9)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นอร์เวย์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10)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สวิสเซอร์แลนด์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11)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ไอร์แลนด์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12)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เบลเยี่ยม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13)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รัสเซีย</a:t>
            </a:r>
          </a:p>
          <a:p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14) มาซิโดเนีย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15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) </a:t>
            </a:r>
            <a:r>
              <a:rPr lang="th-TH" sz="1200" b="1" dirty="0" err="1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เอส</a:t>
            </a:r>
            <a:r>
              <a:rPr lang="th-TH" sz="12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โต</a:t>
            </a:r>
            <a:r>
              <a:rPr lang="th-TH" sz="1200" b="1" dirty="0" err="1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เนีย</a:t>
            </a:r>
            <a:endParaRPr lang="th-TH" sz="1200" b="1" dirty="0" smtClean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th-TH" sz="12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16) ตุรกี</a:t>
            </a:r>
          </a:p>
          <a:p>
            <a:r>
              <a:rPr lang="th-TH" sz="12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17) เฮเลน</a:t>
            </a:r>
            <a:r>
              <a:rPr lang="th-TH" sz="1200" b="1" dirty="0" err="1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นิก</a:t>
            </a:r>
            <a:r>
              <a:rPr lang="th-TH" sz="12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 (กรีซ)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166" name="TextBox 12"/>
          <p:cNvSpPr txBox="1">
            <a:spLocks noChangeArrowheads="1"/>
          </p:cNvSpPr>
          <p:nvPr/>
        </p:nvSpPr>
        <p:spPr bwMode="auto">
          <a:xfrm>
            <a:off x="639763" y="2460625"/>
            <a:ext cx="22558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200" b="1" dirty="0">
                <a:latin typeface="CordiaUPC" pitchFamily="34" charset="-34"/>
                <a:cs typeface="CordiaUPC" pitchFamily="34" charset="-34"/>
              </a:rPr>
              <a:t>ทวีป</a:t>
            </a:r>
            <a:r>
              <a:rPr lang="th-TH" sz="2200" b="1" dirty="0" err="1">
                <a:latin typeface="CordiaUPC" pitchFamily="34" charset="-34"/>
                <a:cs typeface="CordiaUPC" pitchFamily="34" charset="-34"/>
              </a:rPr>
              <a:t>แอฟ</a:t>
            </a:r>
            <a:r>
              <a:rPr lang="th-TH" sz="2200" b="1" dirty="0">
                <a:latin typeface="CordiaUPC" pitchFamily="34" charset="-34"/>
                <a:cs typeface="CordiaUPC" pitchFamily="34" charset="-34"/>
              </a:rPr>
              <a:t>ริกา </a:t>
            </a:r>
            <a:r>
              <a:rPr lang="th-TH" sz="2200" b="1" dirty="0" smtClean="0">
                <a:latin typeface="CordiaUPC" pitchFamily="34" charset="-34"/>
                <a:cs typeface="CordiaUPC" pitchFamily="34" charset="-34"/>
              </a:rPr>
              <a:t>(4)</a:t>
            </a:r>
            <a:endParaRPr lang="th-TH" sz="22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167" name="Rectangle 14"/>
          <p:cNvSpPr>
            <a:spLocks noChangeArrowheads="1"/>
          </p:cNvSpPr>
          <p:nvPr/>
        </p:nvSpPr>
        <p:spPr bwMode="auto">
          <a:xfrm>
            <a:off x="685800" y="2859088"/>
            <a:ext cx="106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1)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ไนจีเรีย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2) </a:t>
            </a:r>
            <a:r>
              <a:rPr lang="th-TH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อาฟริกาใต้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3) </a:t>
            </a:r>
            <a:r>
              <a:rPr lang="th-TH" sz="12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กานา</a:t>
            </a:r>
            <a:endParaRPr lang="en-US" sz="1200" b="1" dirty="0" smtClean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  <a:p>
            <a:r>
              <a:rPr lang="en-US" sz="12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4) </a:t>
            </a:r>
            <a:r>
              <a:rPr lang="th-TH" sz="12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เคนย่า</a:t>
            </a:r>
            <a:r>
              <a:rPr lang="en-US" sz="12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 </a:t>
            </a:r>
            <a:endParaRPr lang="en-US" sz="1200" b="1" dirty="0">
              <a:solidFill>
                <a:srgbClr val="7030A0"/>
              </a:solidFill>
              <a:latin typeface="CordiaUPC" pitchFamily="34" charset="-34"/>
              <a:cs typeface="CordiaUPC" pitchFamily="34" charset="-34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379913" y="1738313"/>
            <a:ext cx="1587" cy="90963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79913" y="1736725"/>
            <a:ext cx="22860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262313" y="1690688"/>
            <a:ext cx="3048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รูปภาพ 25" descr="http://www.marketingoops.com/wp-content/uploads/2012/09/image005-1024x576.jp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4208" y="54592"/>
            <a:ext cx="1259260" cy="80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7" y="2539491"/>
            <a:ext cx="4005263" cy="243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ตัวเชื่อมต่อตรง 9"/>
          <p:cNvCxnSpPr/>
          <p:nvPr/>
        </p:nvCxnSpPr>
        <p:spPr>
          <a:xfrm>
            <a:off x="6400800" y="2857500"/>
            <a:ext cx="0" cy="40914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224088" y="2647949"/>
            <a:ext cx="671512" cy="31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2895600" y="2647949"/>
            <a:ext cx="0" cy="4141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567113" y="1704977"/>
            <a:ext cx="1587" cy="97075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46275" y="4495800"/>
            <a:ext cx="935037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9"/>
          <p:cNvCxnSpPr/>
          <p:nvPr/>
        </p:nvCxnSpPr>
        <p:spPr>
          <a:xfrm>
            <a:off x="6410325" y="2855011"/>
            <a:ext cx="53313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12816</TotalTime>
  <Words>898</Words>
  <Application>Microsoft Office PowerPoint</Application>
  <PresentationFormat>On-screen Show (4:3)</PresentationFormat>
  <Paragraphs>234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Angsana New</vt:lpstr>
      <vt:lpstr>TH SarabunPSK</vt:lpstr>
      <vt:lpstr>Cordia New</vt:lpstr>
      <vt:lpstr>TH SarabunPSK๙</vt:lpstr>
      <vt:lpstr>Calibri</vt:lpstr>
      <vt:lpstr>CordiaUPC</vt:lpstr>
      <vt:lpstr>ชุดรูปแบบของ Office</vt:lpstr>
      <vt:lpstr>แผ่นงาน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dbd</dc:creator>
  <cp:lastModifiedBy>DBD111-52</cp:lastModifiedBy>
  <cp:revision>1503</cp:revision>
  <cp:lastPrinted>2017-07-07T07:20:11Z</cp:lastPrinted>
  <dcterms:created xsi:type="dcterms:W3CDTF">2011-08-17T06:24:32Z</dcterms:created>
  <dcterms:modified xsi:type="dcterms:W3CDTF">2018-06-06T07:56:38Z</dcterms:modified>
</cp:coreProperties>
</file>